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311" r:id="rId4"/>
    <p:sldId id="257" r:id="rId6"/>
    <p:sldId id="260" r:id="rId7"/>
    <p:sldId id="336" r:id="rId8"/>
    <p:sldId id="337" r:id="rId9"/>
    <p:sldId id="339" r:id="rId10"/>
    <p:sldId id="340" r:id="rId11"/>
    <p:sldId id="363" r:id="rId12"/>
    <p:sldId id="365" r:id="rId13"/>
    <p:sldId id="367" r:id="rId14"/>
    <p:sldId id="366" r:id="rId15"/>
    <p:sldId id="368" r:id="rId16"/>
    <p:sldId id="364" r:id="rId17"/>
    <p:sldId id="369" r:id="rId18"/>
    <p:sldId id="370" r:id="rId19"/>
    <p:sldId id="262" r:id="rId20"/>
    <p:sldId id="371" r:id="rId21"/>
    <p:sldId id="372" r:id="rId22"/>
    <p:sldId id="373" r:id="rId23"/>
    <p:sldId id="398" r:id="rId24"/>
    <p:sldId id="399" r:id="rId25"/>
    <p:sldId id="400" r:id="rId26"/>
    <p:sldId id="401" r:id="rId27"/>
    <p:sldId id="402" r:id="rId28"/>
    <p:sldId id="403" r:id="rId29"/>
    <p:sldId id="404" r:id="rId30"/>
    <p:sldId id="405" r:id="rId31"/>
    <p:sldId id="263" r:id="rId32"/>
    <p:sldId id="407" r:id="rId33"/>
    <p:sldId id="406" r:id="rId34"/>
    <p:sldId id="408" r:id="rId35"/>
    <p:sldId id="264" r:id="rId36"/>
    <p:sldId id="409" r:id="rId37"/>
    <p:sldId id="410" r:id="rId38"/>
    <p:sldId id="411" r:id="rId39"/>
    <p:sldId id="304" r:id="rId40"/>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70C0"/>
    <a:srgbClr val="8497B0"/>
    <a:srgbClr val="2859A8"/>
    <a:srgbClr val="6184D3"/>
    <a:srgbClr val="1B3C72"/>
    <a:srgbClr val="2473D2"/>
    <a:srgbClr val="99BADD"/>
    <a:srgbClr val="003D6A"/>
    <a:srgbClr val="0053A1"/>
    <a:srgbClr val="3B7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33" autoAdjust="0"/>
    <p:restoredTop sz="94660"/>
  </p:normalViewPr>
  <p:slideViewPr>
    <p:cSldViewPr snapToGrid="0">
      <p:cViewPr>
        <p:scale>
          <a:sx n="66" d="100"/>
          <a:sy n="66" d="100"/>
        </p:scale>
        <p:origin x="1974"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tags" Target="tags/tag2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4E056B71-9EAA-4EF3-BB5F-012BD31D2699}"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625DD620-B765-4925-9660-3E0ECA0B066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25DD620-B765-4925-9660-3E0ECA0B066F}" type="slidenum">
              <a:rPr kumimoji="0" lang="zh-CN" altLang="en-US" sz="1200" b="0" i="0" u="none" strike="noStrike" kern="1200" cap="none" spc="0" normalizeH="0" baseline="0" noProof="0" smtClean="0">
                <a:ln>
                  <a:noFill/>
                </a:ln>
                <a:solidFill>
                  <a:prstClr val="black"/>
                </a:solidFill>
                <a:effectLst/>
                <a:uLnTx/>
                <a:uFillTx/>
                <a:ea typeface="字魂59号-创粗黑" panose="00000500000000000000" pitchFamily="2" charset="-122"/>
                <a:cs typeface="+mn-cs"/>
              </a:rPr>
            </a:fld>
            <a:endParaRPr kumimoji="0" lang="zh-CN" altLang="en-US" sz="1200" b="0" i="0" u="none" strike="noStrike" kern="1200" cap="none" spc="0" normalizeH="0" baseline="0" noProof="0">
              <a:ln>
                <a:noFill/>
              </a:ln>
              <a:solidFill>
                <a:prstClr val="black"/>
              </a:solidFill>
              <a:effectLst/>
              <a:uLnTx/>
              <a:uFillTx/>
              <a:ea typeface="字魂59号-创粗黑" panose="00000500000000000000"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2D00F3-E1C9-4EC6-A6B1-D1686BF684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2D00F3-E1C9-4EC6-A6B1-D1686BF684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2D00F3-E1C9-4EC6-A6B1-D1686BF684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2D00F3-E1C9-4EC6-A6B1-D1686BF684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2D00F3-E1C9-4EC6-A6B1-D1686BF684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2D00F3-E1C9-4EC6-A6B1-D1686BF684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2D00F3-E1C9-4EC6-A6B1-D1686BF68410}" type="slidenum">
              <a:rPr lang="zh-CN" altLang="en-US" smtClean="0"/>
            </a:fld>
            <a:endParaRPr lang="zh-CN" altLang="en-US"/>
          </a:p>
        </p:txBody>
      </p:sp>
      <p:pic>
        <p:nvPicPr>
          <p:cNvPr id="8" name="图片 7" descr="999999-6D594D61"/>
          <p:cNvPicPr>
            <a:picLocks noChangeAspect="1"/>
          </p:cNvPicPr>
          <p:nvPr userDrawn="1"/>
        </p:nvPicPr>
        <p:blipFill>
          <a:blip r:embed="rId2"/>
          <a:srcRect r="15789"/>
          <a:stretch>
            <a:fillRect/>
          </a:stretch>
        </p:blipFill>
        <p:spPr>
          <a:xfrm>
            <a:off x="1428750" y="2964180"/>
            <a:ext cx="10770235" cy="4100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2D00F3-E1C9-4EC6-A6B1-D1686BF684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2D00F3-E1C9-4EC6-A6B1-D1686BF68410}" type="slidenum">
              <a:rPr lang="zh-CN" altLang="en-US" smtClean="0"/>
            </a:fld>
            <a:endParaRPr lang="zh-CN" altLang="en-US"/>
          </a:p>
        </p:txBody>
      </p:sp>
      <p:sp>
        <p:nvSpPr>
          <p:cNvPr id="11" name="TextBox 4"/>
          <p:cNvSpPr txBox="1"/>
          <p:nvPr userDrawn="1"/>
        </p:nvSpPr>
        <p:spPr>
          <a:xfrm>
            <a:off x="1978522" y="6769732"/>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hlinkClick r:id="rId2"/>
              </a:rPr>
              <a:t>行业</a:t>
            </a: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en-US" altLang="zh-CN" sz="100" dirty="0">
                <a:solidFill>
                  <a:prstClr val="black"/>
                </a:solidFill>
                <a:latin typeface="微软雅黑" panose="020B0503020204020204" pitchFamily="34" charset="-122"/>
              </a:rPr>
              <a:t>http://www.1ppt.com/hangye/</a:t>
            </a:r>
            <a:endParaRPr lang="en-US" altLang="zh-CN" sz="100" dirty="0">
              <a:solidFill>
                <a:prstClr val="black"/>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2D00F3-E1C9-4EC6-A6B1-D1686BF684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2D00F3-E1C9-4EC6-A6B1-D1686BF684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38CA4CB-960D-4DB7-93A4-90BAACD7400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2D00F3-E1C9-4EC6-A6B1-D1686BF684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CA4CB-960D-4DB7-93A4-90BAACD7400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D00F3-E1C9-4EC6-A6B1-D1686BF68410}" type="slidenum">
              <a:rPr lang="zh-CN" altLang="en-US" smtClean="0"/>
            </a:fld>
            <a:endParaRPr lang="zh-CN" altLang="en-US"/>
          </a:p>
        </p:txBody>
      </p:sp>
      <p:pic>
        <p:nvPicPr>
          <p:cNvPr id="7" name="图片 6" descr="C:\Users\Administrator\Desktop\1217\51miz-E81810ww7-6D594D61.png51miz-E81810ww7-6D594D61"/>
          <p:cNvPicPr>
            <a:picLocks noChangeAspect="1"/>
          </p:cNvPicPr>
          <p:nvPr userDrawn="1"/>
        </p:nvPicPr>
        <p:blipFill>
          <a:blip r:embed="rId13"/>
          <a:srcRect/>
          <a:stretch>
            <a:fillRect/>
          </a:stretch>
        </p:blipFill>
        <p:spPr>
          <a:xfrm>
            <a:off x="-227965" y="-60960"/>
            <a:ext cx="12444730" cy="697992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17.xml"/><Relationship Id="rId3" Type="http://schemas.openxmlformats.org/officeDocument/2006/relationships/image" Target="../media/image5.png"/><Relationship Id="rId2" Type="http://schemas.openxmlformats.org/officeDocument/2006/relationships/tags" Target="../tags/tag16.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6.png"/><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5.png"/><Relationship Id="rId13" Type="http://schemas.openxmlformats.org/officeDocument/2006/relationships/notesSlide" Target="../notesSlides/notesSlide2.xml"/><Relationship Id="rId12" Type="http://schemas.openxmlformats.org/officeDocument/2006/relationships/slideLayout" Target="../slideLayouts/slideLayout2.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tags" Target="../tags/tag19.xml"/><Relationship Id="rId2" Type="http://schemas.openxmlformats.org/officeDocument/2006/relationships/image" Target="../media/image5.png"/><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tags" Target="../tags/tag11.xml"/><Relationship Id="rId2" Type="http://schemas.openxmlformats.org/officeDocument/2006/relationships/image" Target="../media/image5.png"/><Relationship Id="rId1" Type="http://schemas.openxmlformats.org/officeDocument/2006/relationships/tags" Target="../tags/tag10.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tags" Target="../tags/tag21.xml"/><Relationship Id="rId2" Type="http://schemas.openxmlformats.org/officeDocument/2006/relationships/image" Target="../media/image5.png"/><Relationship Id="rId1" Type="http://schemas.openxmlformats.org/officeDocument/2006/relationships/tags" Target="../tags/tag2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14.xml"/><Relationship Id="rId7" Type="http://schemas.openxmlformats.org/officeDocument/2006/relationships/image" Target="../media/image17.png"/><Relationship Id="rId6" Type="http://schemas.openxmlformats.org/officeDocument/2006/relationships/tags" Target="../tags/tag13.xml"/><Relationship Id="rId5" Type="http://schemas.openxmlformats.org/officeDocument/2006/relationships/image" Target="../media/image16.png"/><Relationship Id="rId4" Type="http://schemas.openxmlformats.org/officeDocument/2006/relationships/tags" Target="../tags/tag12.xml"/><Relationship Id="rId3" Type="http://schemas.openxmlformats.org/officeDocument/2006/relationships/image" Target="../media/image13.png"/><Relationship Id="rId2" Type="http://schemas.openxmlformats.org/officeDocument/2006/relationships/image" Target="../media/image12.png"/><Relationship Id="rId13" Type="http://schemas.openxmlformats.org/officeDocument/2006/relationships/slideLayout" Target="../slideLayouts/slideLayout2.xml"/><Relationship Id="rId12" Type="http://schemas.openxmlformats.org/officeDocument/2006/relationships/image" Target="../media/image15.png"/><Relationship Id="rId11" Type="http://schemas.openxmlformats.org/officeDocument/2006/relationships/image" Target="../media/image19.png"/><Relationship Id="rId10" Type="http://schemas.openxmlformats.org/officeDocument/2006/relationships/tags" Target="../tags/tag15.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177800" y="494665"/>
            <a:ext cx="6792595" cy="3147695"/>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4000" b="0" i="0" u="none" strike="noStrike" kern="1200" cap="none" spc="0" normalizeH="0" baseline="0" noProof="0" dirty="0">
                <a:ln>
                  <a:noFill/>
                </a:ln>
                <a:solidFill>
                  <a:srgbClr val="FFFFFF"/>
                </a:solidFill>
                <a:effectLst/>
                <a:uLnTx/>
                <a:uFillTx/>
                <a:latin typeface="+mj-ea"/>
                <a:cs typeface="+mn-ea"/>
                <a:sym typeface="+mn-lt"/>
              </a:rPr>
              <a:t>The meaning of blockchain </a:t>
            </a:r>
            <a:endParaRPr kumimoji="0" lang="en-US" altLang="zh-CN" sz="4000" b="0" i="0" u="none" strike="noStrike" kern="1200" cap="none" spc="0" normalizeH="0" baseline="0" noProof="0" dirty="0">
              <a:ln>
                <a:noFill/>
              </a:ln>
              <a:solidFill>
                <a:srgbClr val="FFFFFF"/>
              </a:solidFill>
              <a:effectLst/>
              <a:uLnTx/>
              <a:uFillTx/>
              <a:latin typeface="+mj-ea"/>
              <a:cs typeface="+mn-ea"/>
              <a:sym typeface="+mn-lt"/>
            </a:endParaRPr>
          </a:p>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4000" b="0" i="0" u="none" strike="noStrike" kern="1200" cap="none" spc="0" normalizeH="0" baseline="0" noProof="0" dirty="0">
                <a:ln>
                  <a:noFill/>
                </a:ln>
                <a:solidFill>
                  <a:srgbClr val="FFFFFF"/>
                </a:solidFill>
                <a:effectLst/>
                <a:uLnTx/>
                <a:uFillTx/>
                <a:latin typeface="+mj-ea"/>
                <a:cs typeface="+mn-ea"/>
                <a:sym typeface="+mn-lt"/>
              </a:rPr>
              <a:t>and China’s development in blockchain</a:t>
            </a:r>
            <a:endParaRPr kumimoji="0" lang="en-US" altLang="zh-CN" sz="4000" b="0" i="0" u="none" strike="noStrike" kern="1200" cap="none" spc="0" normalizeH="0" baseline="0" noProof="0" dirty="0">
              <a:ln>
                <a:noFill/>
              </a:ln>
              <a:solidFill>
                <a:srgbClr val="FFFFFF"/>
              </a:solidFill>
              <a:effectLst/>
              <a:uLnTx/>
              <a:uFillTx/>
              <a:latin typeface="+mj-ea"/>
              <a:cs typeface="+mn-ea"/>
              <a:sym typeface="+mn-lt"/>
            </a:endParaRPr>
          </a:p>
        </p:txBody>
      </p:sp>
      <p:sp>
        <p:nvSpPr>
          <p:cNvPr id="12" name="标题 1"/>
          <p:cNvSpPr txBox="1"/>
          <p:nvPr/>
        </p:nvSpPr>
        <p:spPr>
          <a:xfrm>
            <a:off x="530860" y="4937125"/>
            <a:ext cx="7223125" cy="8515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ts val="3500"/>
              </a:lnSpc>
              <a:spcBef>
                <a:spcPct val="0"/>
              </a:spcBef>
              <a:spcAft>
                <a:spcPts val="0"/>
              </a:spcAft>
              <a:buClrTx/>
              <a:buSzTx/>
              <a:buFontTx/>
              <a:buNone/>
              <a:defRPr/>
            </a:pPr>
            <a:r>
              <a:rPr kumimoji="0"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rPr>
              <a:t>Speaker</a:t>
            </a:r>
            <a:r>
              <a:rPr kumimoji="0" lang="zh-CN"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rPr>
              <a:t>：</a:t>
            </a:r>
            <a:r>
              <a:rPr kumimoji="0" lang="zh-CN" sz="2000" b="0" i="0" u="none" strike="noStrike" kern="1200" cap="none" spc="0" normalizeH="0" baseline="0" noProof="0" dirty="0">
                <a:ln>
                  <a:noFill/>
                </a:ln>
                <a:solidFill>
                  <a:srgbClr val="FFFFFF"/>
                </a:solidFill>
                <a:effectLst/>
                <a:uLnTx/>
                <a:uFillTx/>
                <a:latin typeface="+mj-ea"/>
                <a:cs typeface="+mn-ea"/>
                <a:sym typeface="+mn-lt"/>
              </a:rPr>
              <a:t>Е Хэн</a:t>
            </a:r>
            <a:endParaRPr kumimoji="0" lang="zh-CN"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endParaRPr>
          </a:p>
          <a:p>
            <a:pPr marL="0" marR="0" lvl="0" indent="0" algn="l" defTabSz="914400" rtl="0" eaLnBrk="1" fontAlgn="auto" latinLnBrk="0" hangingPunct="1">
              <a:lnSpc>
                <a:spcPts val="3500"/>
              </a:lnSpc>
              <a:spcBef>
                <a:spcPct val="0"/>
              </a:spcBef>
              <a:spcAft>
                <a:spcPts val="0"/>
              </a:spcAft>
              <a:buClrTx/>
              <a:buSzTx/>
              <a:buFontTx/>
              <a:buNone/>
              <a:defRPr/>
            </a:pPr>
            <a:r>
              <a:rPr kumimoji="0" lang="en-US" altLang="zh-CN"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rPr>
              <a:t>Group</a:t>
            </a:r>
            <a:r>
              <a:rPr kumimoji="0" lang="zh-CN" altLang="en-US"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rPr>
              <a:t>：</a:t>
            </a:r>
            <a:r>
              <a:rPr kumimoji="0" lang="en-US" altLang="zh-CN"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rPr>
              <a:t>P33111</a:t>
            </a:r>
            <a:endParaRPr kumimoji="0" lang="en-US" altLang="zh-CN"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endParaRPr>
          </a:p>
        </p:txBody>
      </p:sp>
      <p:pic>
        <p:nvPicPr>
          <p:cNvPr id="7" name="图片 6" descr="51miz-E179530-5D62FB50"/>
          <p:cNvPicPr>
            <a:picLocks noChangeAspect="1"/>
          </p:cNvPicPr>
          <p:nvPr/>
        </p:nvPicPr>
        <p:blipFill>
          <a:blip r:embed="rId1"/>
          <a:stretch>
            <a:fillRect/>
          </a:stretch>
        </p:blipFill>
        <p:spPr>
          <a:xfrm>
            <a:off x="5527040" y="-215900"/>
            <a:ext cx="7699375" cy="7704455"/>
          </a:xfrm>
          <a:prstGeom prst="rect">
            <a:avLst/>
          </a:prstGeom>
        </p:spPr>
      </p:pic>
      <p:pic>
        <p:nvPicPr>
          <p:cNvPr id="13" name="图片 12" descr="二二"/>
          <p:cNvPicPr>
            <a:picLocks noChangeAspect="1"/>
          </p:cNvPicPr>
          <p:nvPr/>
        </p:nvPicPr>
        <p:blipFill>
          <a:blip r:embed="rId2"/>
          <a:stretch>
            <a:fillRect/>
          </a:stretch>
        </p:blipFill>
        <p:spPr>
          <a:xfrm rot="5040000">
            <a:off x="7420610" y="-3960495"/>
            <a:ext cx="9505950" cy="7324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par>
                          <p:cTn id="12" fill="hold">
                            <p:stCondLst>
                              <p:cond delay="3599"/>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172335" y="1534160"/>
            <a:ext cx="2352675" cy="2676525"/>
          </a:xfrm>
          <a:prstGeom prst="rect">
            <a:avLst/>
          </a:prstGeom>
        </p:spPr>
      </p:pic>
      <p:sp>
        <p:nvSpPr>
          <p:cNvPr id="7" name="文本框 6"/>
          <p:cNvSpPr txBox="1"/>
          <p:nvPr/>
        </p:nvSpPr>
        <p:spPr>
          <a:xfrm>
            <a:off x="2750820" y="4416425"/>
            <a:ext cx="1645285" cy="368300"/>
          </a:xfrm>
          <a:prstGeom prst="rect">
            <a:avLst/>
          </a:prstGeom>
          <a:noFill/>
        </p:spPr>
        <p:txBody>
          <a:bodyPr wrap="square" rtlCol="0">
            <a:spAutoFit/>
          </a:bodyPr>
          <a:p>
            <a:r>
              <a:rPr lang="en-US" altLang="zh-CN">
                <a:solidFill>
                  <a:schemeClr val="bg1"/>
                </a:solidFill>
              </a:rPr>
              <a:t>Person C</a:t>
            </a:r>
            <a:endParaRPr lang="en-US" altLang="zh-CN">
              <a:solidFill>
                <a:schemeClr val="bg1"/>
              </a:solidFill>
            </a:endParaRPr>
          </a:p>
        </p:txBody>
      </p:sp>
      <p:pic>
        <p:nvPicPr>
          <p:cNvPr id="3" name="图片 2"/>
          <p:cNvPicPr>
            <a:picLocks noChangeAspect="1"/>
          </p:cNvPicPr>
          <p:nvPr/>
        </p:nvPicPr>
        <p:blipFill>
          <a:blip r:embed="rId2"/>
          <a:stretch>
            <a:fillRect/>
          </a:stretch>
        </p:blipFill>
        <p:spPr>
          <a:xfrm>
            <a:off x="5533390" y="1097280"/>
            <a:ext cx="3848100" cy="3952875"/>
          </a:xfrm>
          <a:prstGeom prst="rect">
            <a:avLst/>
          </a:prstGeom>
        </p:spPr>
      </p:pic>
      <p:sp>
        <p:nvSpPr>
          <p:cNvPr id="8" name="文本框 7"/>
          <p:cNvSpPr txBox="1"/>
          <p:nvPr/>
        </p:nvSpPr>
        <p:spPr>
          <a:xfrm>
            <a:off x="6344285" y="1534160"/>
            <a:ext cx="2461895" cy="3692525"/>
          </a:xfrm>
          <a:prstGeom prst="rect">
            <a:avLst/>
          </a:prstGeom>
          <a:noFill/>
        </p:spPr>
        <p:txBody>
          <a:bodyPr wrap="square" rtlCol="0">
            <a:spAutoFit/>
          </a:bodyPr>
          <a:p>
            <a:r>
              <a:rPr lang="en-US" altLang="zh-CN"/>
              <a:t>Person A has $50</a:t>
            </a:r>
            <a:endParaRPr lang="en-US" altLang="zh-CN"/>
          </a:p>
          <a:p>
            <a:endParaRPr lang="en-US" altLang="zh-CN"/>
          </a:p>
          <a:p>
            <a:r>
              <a:rPr lang="en-US" altLang="zh-CN"/>
              <a:t>Salary + $100</a:t>
            </a:r>
            <a:endParaRPr lang="en-US" altLang="zh-CN"/>
          </a:p>
          <a:p>
            <a:endParaRPr lang="zh-CN" altLang="en-US"/>
          </a:p>
          <a:p>
            <a:r>
              <a:rPr lang="en-US" altLang="zh-CN"/>
              <a:t>Buy books - $10</a:t>
            </a:r>
            <a:endParaRPr lang="en-US" altLang="zh-CN"/>
          </a:p>
          <a:p>
            <a:endParaRPr lang="en-US" altLang="zh-CN"/>
          </a:p>
          <a:p>
            <a:r>
              <a:rPr lang="en-US" altLang="zh-CN"/>
              <a:t>Taxi - $5</a:t>
            </a:r>
            <a:endParaRPr lang="en-US" altLang="zh-CN"/>
          </a:p>
          <a:p>
            <a:endParaRPr lang="en-US" altLang="zh-CN"/>
          </a:p>
          <a:p>
            <a:r>
              <a:rPr lang="en-US" altLang="zh-CN"/>
              <a:t>Lunch - $10</a:t>
            </a:r>
            <a:endParaRPr lang="en-US" altLang="zh-CN"/>
          </a:p>
          <a:p>
            <a:endParaRPr lang="en-US" altLang="zh-CN"/>
          </a:p>
          <a:p>
            <a:r>
              <a:rPr lang="en-US" altLang="zh-CN"/>
              <a:t>Left: $125</a:t>
            </a:r>
            <a:endParaRPr lang="en-US" altLang="zh-CN"/>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p:cNvPicPr>
            <a:picLocks noChangeAspect="1"/>
          </p:cNvPicPr>
          <p:nvPr/>
        </p:nvPicPr>
        <p:blipFill>
          <a:blip r:embed="rId1"/>
          <a:stretch>
            <a:fillRect/>
          </a:stretch>
        </p:blipFill>
        <p:spPr>
          <a:xfrm>
            <a:off x="1909445" y="1664970"/>
            <a:ext cx="8372475" cy="3267075"/>
          </a:xfrm>
          <a:prstGeom prst="rect">
            <a:avLst/>
          </a:prstGeom>
        </p:spPr>
      </p:pic>
      <p:sp>
        <p:nvSpPr>
          <p:cNvPr id="6" name="文本框 5"/>
          <p:cNvSpPr txBox="1"/>
          <p:nvPr/>
        </p:nvSpPr>
        <p:spPr>
          <a:xfrm>
            <a:off x="2650490" y="1789430"/>
            <a:ext cx="1231265" cy="368300"/>
          </a:xfrm>
          <a:prstGeom prst="rect">
            <a:avLst/>
          </a:prstGeom>
          <a:noFill/>
        </p:spPr>
        <p:txBody>
          <a:bodyPr wrap="square" rtlCol="0">
            <a:spAutoFit/>
          </a:bodyPr>
          <a:p>
            <a:r>
              <a:rPr lang="en-US" altLang="zh-CN"/>
              <a:t>1.1.2024</a:t>
            </a:r>
            <a:endParaRPr lang="en-US" altLang="zh-CN"/>
          </a:p>
        </p:txBody>
      </p:sp>
      <p:sp>
        <p:nvSpPr>
          <p:cNvPr id="7" name="文本框 6"/>
          <p:cNvSpPr txBox="1"/>
          <p:nvPr/>
        </p:nvSpPr>
        <p:spPr>
          <a:xfrm>
            <a:off x="5480050" y="1789430"/>
            <a:ext cx="1231265" cy="368300"/>
          </a:xfrm>
          <a:prstGeom prst="rect">
            <a:avLst/>
          </a:prstGeom>
          <a:noFill/>
        </p:spPr>
        <p:txBody>
          <a:bodyPr wrap="square" rtlCol="0">
            <a:spAutoFit/>
          </a:bodyPr>
          <a:p>
            <a:r>
              <a:rPr lang="en-US" altLang="zh-CN"/>
              <a:t>2.1.2024</a:t>
            </a:r>
            <a:endParaRPr lang="en-US" altLang="zh-CN"/>
          </a:p>
        </p:txBody>
      </p:sp>
      <p:sp>
        <p:nvSpPr>
          <p:cNvPr id="8" name="文本框 7"/>
          <p:cNvSpPr txBox="1"/>
          <p:nvPr/>
        </p:nvSpPr>
        <p:spPr>
          <a:xfrm>
            <a:off x="8309610" y="1789430"/>
            <a:ext cx="1231265" cy="368300"/>
          </a:xfrm>
          <a:prstGeom prst="rect">
            <a:avLst/>
          </a:prstGeom>
          <a:noFill/>
        </p:spPr>
        <p:txBody>
          <a:bodyPr wrap="square" rtlCol="0">
            <a:spAutoFit/>
          </a:bodyPr>
          <a:p>
            <a:r>
              <a:rPr lang="en-US" altLang="zh-CN"/>
              <a:t>3.1.2024</a:t>
            </a:r>
            <a:endParaRPr lang="en-US" altLang="zh-CN"/>
          </a:p>
        </p:txBody>
      </p:sp>
      <p:sp>
        <p:nvSpPr>
          <p:cNvPr id="4" name="文本框 3"/>
          <p:cNvSpPr txBox="1"/>
          <p:nvPr/>
        </p:nvSpPr>
        <p:spPr>
          <a:xfrm>
            <a:off x="2650490" y="2392680"/>
            <a:ext cx="1456055" cy="645160"/>
          </a:xfrm>
          <a:prstGeom prst="rect">
            <a:avLst/>
          </a:prstGeom>
          <a:noFill/>
        </p:spPr>
        <p:txBody>
          <a:bodyPr wrap="square" rtlCol="0">
            <a:spAutoFit/>
          </a:bodyPr>
          <a:p>
            <a:r>
              <a:rPr lang="zh-CN" altLang="en-US"/>
              <a:t>opening balance</a:t>
            </a:r>
            <a:endParaRPr lang="zh-CN" altLang="en-US"/>
          </a:p>
        </p:txBody>
      </p:sp>
      <p:sp>
        <p:nvSpPr>
          <p:cNvPr id="11" name="文本框 10"/>
          <p:cNvSpPr txBox="1"/>
          <p:nvPr/>
        </p:nvSpPr>
        <p:spPr>
          <a:xfrm>
            <a:off x="2650490" y="3848735"/>
            <a:ext cx="1278890" cy="645160"/>
          </a:xfrm>
          <a:prstGeom prst="rect">
            <a:avLst/>
          </a:prstGeom>
          <a:noFill/>
        </p:spPr>
        <p:txBody>
          <a:bodyPr wrap="square" rtlCol="0">
            <a:spAutoFit/>
          </a:bodyPr>
          <a:p>
            <a:r>
              <a:rPr lang="zh-CN" altLang="en-US"/>
              <a:t>Ending balance</a:t>
            </a:r>
            <a:endParaRPr lang="zh-CN" altLang="en-US"/>
          </a:p>
        </p:txBody>
      </p:sp>
      <p:sp>
        <p:nvSpPr>
          <p:cNvPr id="12" name="文本框 11"/>
          <p:cNvSpPr txBox="1"/>
          <p:nvPr/>
        </p:nvSpPr>
        <p:spPr>
          <a:xfrm>
            <a:off x="5367655" y="2392680"/>
            <a:ext cx="1456055" cy="645160"/>
          </a:xfrm>
          <a:prstGeom prst="rect">
            <a:avLst/>
          </a:prstGeom>
          <a:noFill/>
        </p:spPr>
        <p:txBody>
          <a:bodyPr wrap="square" rtlCol="0">
            <a:spAutoFit/>
          </a:bodyPr>
          <a:p>
            <a:r>
              <a:rPr lang="zh-CN" altLang="en-US"/>
              <a:t>opening balance</a:t>
            </a:r>
            <a:endParaRPr lang="zh-CN" altLang="en-US"/>
          </a:p>
        </p:txBody>
      </p:sp>
      <p:sp>
        <p:nvSpPr>
          <p:cNvPr id="13" name="文本框 12"/>
          <p:cNvSpPr txBox="1"/>
          <p:nvPr/>
        </p:nvSpPr>
        <p:spPr>
          <a:xfrm>
            <a:off x="8197215" y="2392680"/>
            <a:ext cx="1456055" cy="645160"/>
          </a:xfrm>
          <a:prstGeom prst="rect">
            <a:avLst/>
          </a:prstGeom>
          <a:noFill/>
        </p:spPr>
        <p:txBody>
          <a:bodyPr wrap="square" rtlCol="0">
            <a:spAutoFit/>
          </a:bodyPr>
          <a:p>
            <a:r>
              <a:rPr lang="zh-CN" altLang="en-US"/>
              <a:t>opening balance</a:t>
            </a:r>
            <a:endParaRPr lang="zh-CN" altLang="en-US"/>
          </a:p>
        </p:txBody>
      </p:sp>
      <p:sp>
        <p:nvSpPr>
          <p:cNvPr id="14" name="文本框 13"/>
          <p:cNvSpPr txBox="1"/>
          <p:nvPr/>
        </p:nvSpPr>
        <p:spPr>
          <a:xfrm>
            <a:off x="5480050" y="3848735"/>
            <a:ext cx="1278890" cy="645160"/>
          </a:xfrm>
          <a:prstGeom prst="rect">
            <a:avLst/>
          </a:prstGeom>
          <a:noFill/>
        </p:spPr>
        <p:txBody>
          <a:bodyPr wrap="square" rtlCol="0">
            <a:spAutoFit/>
          </a:bodyPr>
          <a:p>
            <a:r>
              <a:rPr lang="zh-CN" altLang="en-US"/>
              <a:t>Ending balance</a:t>
            </a:r>
            <a:endParaRPr lang="zh-CN" altLang="en-US"/>
          </a:p>
        </p:txBody>
      </p:sp>
      <p:sp>
        <p:nvSpPr>
          <p:cNvPr id="15" name="文本框 14"/>
          <p:cNvSpPr txBox="1"/>
          <p:nvPr/>
        </p:nvSpPr>
        <p:spPr>
          <a:xfrm>
            <a:off x="8309610" y="3848735"/>
            <a:ext cx="1278890" cy="645160"/>
          </a:xfrm>
          <a:prstGeom prst="rect">
            <a:avLst/>
          </a:prstGeom>
          <a:noFill/>
        </p:spPr>
        <p:txBody>
          <a:bodyPr wrap="square" rtlCol="0">
            <a:spAutoFit/>
          </a:bodyPr>
          <a:p>
            <a:r>
              <a:rPr lang="zh-CN" altLang="en-US"/>
              <a:t>Ending balance</a:t>
            </a:r>
            <a:endParaRPr lang="zh-CN" altLang="en-US"/>
          </a:p>
        </p:txBody>
      </p:sp>
      <p:pic>
        <p:nvPicPr>
          <p:cNvPr id="16" name="图片 15"/>
          <p:cNvPicPr>
            <a:picLocks noChangeAspect="1"/>
          </p:cNvPicPr>
          <p:nvPr/>
        </p:nvPicPr>
        <p:blipFill>
          <a:blip r:embed="rId2"/>
          <a:stretch>
            <a:fillRect/>
          </a:stretch>
        </p:blipFill>
        <p:spPr>
          <a:xfrm>
            <a:off x="4234180" y="2392680"/>
            <a:ext cx="828675" cy="2171700"/>
          </a:xfrm>
          <a:prstGeom prst="rect">
            <a:avLst/>
          </a:prstGeom>
        </p:spPr>
      </p:pic>
      <p:pic>
        <p:nvPicPr>
          <p:cNvPr id="17" name="图片 16"/>
          <p:cNvPicPr>
            <a:picLocks noChangeAspect="1"/>
          </p:cNvPicPr>
          <p:nvPr/>
        </p:nvPicPr>
        <p:blipFill>
          <a:blip r:embed="rId2"/>
          <a:stretch>
            <a:fillRect/>
          </a:stretch>
        </p:blipFill>
        <p:spPr>
          <a:xfrm>
            <a:off x="7063740" y="2343150"/>
            <a:ext cx="828675" cy="2171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172335" y="1534160"/>
            <a:ext cx="2352675" cy="2676525"/>
          </a:xfrm>
          <a:prstGeom prst="rect">
            <a:avLst/>
          </a:prstGeom>
        </p:spPr>
      </p:pic>
      <p:sp>
        <p:nvSpPr>
          <p:cNvPr id="7" name="文本框 6"/>
          <p:cNvSpPr txBox="1"/>
          <p:nvPr/>
        </p:nvSpPr>
        <p:spPr>
          <a:xfrm>
            <a:off x="2750820" y="4416425"/>
            <a:ext cx="1645285" cy="368300"/>
          </a:xfrm>
          <a:prstGeom prst="rect">
            <a:avLst/>
          </a:prstGeom>
          <a:noFill/>
        </p:spPr>
        <p:txBody>
          <a:bodyPr wrap="square" rtlCol="0">
            <a:spAutoFit/>
          </a:bodyPr>
          <a:p>
            <a:r>
              <a:rPr lang="en-US" altLang="zh-CN">
                <a:solidFill>
                  <a:schemeClr val="bg1"/>
                </a:solidFill>
              </a:rPr>
              <a:t>Person C</a:t>
            </a:r>
            <a:endParaRPr lang="en-US" altLang="zh-CN">
              <a:solidFill>
                <a:schemeClr val="bg1"/>
              </a:solidFill>
            </a:endParaRPr>
          </a:p>
        </p:txBody>
      </p:sp>
      <p:sp>
        <p:nvSpPr>
          <p:cNvPr id="2" name="文本框 1"/>
          <p:cNvSpPr txBox="1"/>
          <p:nvPr/>
        </p:nvSpPr>
        <p:spPr>
          <a:xfrm>
            <a:off x="5231130" y="2611755"/>
            <a:ext cx="5598795" cy="521970"/>
          </a:xfrm>
          <a:prstGeom prst="rect">
            <a:avLst/>
          </a:prstGeom>
          <a:noFill/>
        </p:spPr>
        <p:txBody>
          <a:bodyPr wrap="square" rtlCol="0">
            <a:spAutoFit/>
          </a:bodyPr>
          <a:p>
            <a:r>
              <a:rPr lang="zh-CN" altLang="en-US" sz="2800">
                <a:solidFill>
                  <a:schemeClr val="bg1"/>
                </a:solidFill>
              </a:rPr>
              <a:t>How does he get his income?</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57145" y="593725"/>
            <a:ext cx="7077075" cy="4391025"/>
          </a:xfrm>
          <a:prstGeom prst="rect">
            <a:avLst/>
          </a:prstGeom>
        </p:spPr>
      </p:pic>
      <p:sp>
        <p:nvSpPr>
          <p:cNvPr id="5" name="文本框 4"/>
          <p:cNvSpPr txBox="1"/>
          <p:nvPr/>
        </p:nvSpPr>
        <p:spPr>
          <a:xfrm>
            <a:off x="2882900" y="5447030"/>
            <a:ext cx="7101840" cy="521970"/>
          </a:xfrm>
          <a:prstGeom prst="rect">
            <a:avLst/>
          </a:prstGeom>
          <a:noFill/>
        </p:spPr>
        <p:txBody>
          <a:bodyPr wrap="square" rtlCol="0" anchor="t">
            <a:spAutoFit/>
          </a:bodyPr>
          <a:p>
            <a:r>
              <a:rPr lang="en-US" altLang="zh-CN" sz="2800">
                <a:solidFill>
                  <a:schemeClr val="bg1"/>
                </a:solidFill>
              </a:rPr>
              <a:t>E</a:t>
            </a:r>
            <a:r>
              <a:rPr lang="zh-CN" altLang="en-US" sz="2800">
                <a:solidFill>
                  <a:schemeClr val="bg1"/>
                </a:solidFill>
              </a:rPr>
              <a:t>xample</a:t>
            </a:r>
            <a:r>
              <a:rPr lang="en-US" altLang="zh-CN" sz="2800">
                <a:solidFill>
                  <a:schemeClr val="bg1"/>
                </a:solidFill>
              </a:rPr>
              <a:t>: </a:t>
            </a:r>
            <a:r>
              <a:rPr lang="zh-CN" altLang="en-US" sz="2800">
                <a:solidFill>
                  <a:schemeClr val="bg1"/>
                </a:solidFill>
              </a:rPr>
              <a:t>One dollar as handling fee</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693545" y="4179570"/>
            <a:ext cx="8805545" cy="460375"/>
          </a:xfrm>
          <a:prstGeom prst="rect">
            <a:avLst/>
          </a:prstGeom>
          <a:noFill/>
        </p:spPr>
        <p:txBody>
          <a:bodyPr wrap="square" rtlCol="0">
            <a:spAutoFit/>
          </a:bodyPr>
          <a:p>
            <a:r>
              <a:rPr lang="en-US" altLang="zh-CN" sz="2400">
                <a:solidFill>
                  <a:schemeClr val="bg1"/>
                </a:solidFill>
              </a:rPr>
              <a:t> </a:t>
            </a:r>
            <a:r>
              <a:rPr lang="zh-CN" altLang="en-US" sz="2400">
                <a:solidFill>
                  <a:schemeClr val="bg1"/>
                </a:solidFill>
              </a:rPr>
              <a:t>Income: $500</a:t>
            </a:r>
            <a:r>
              <a:rPr lang="en-US" altLang="zh-CN" sz="2400">
                <a:solidFill>
                  <a:schemeClr val="bg1"/>
                </a:solidFill>
              </a:rPr>
              <a:t>                     Income: $100</a:t>
            </a:r>
            <a:endParaRPr lang="en-US" altLang="zh-CN" sz="2400">
              <a:solidFill>
                <a:schemeClr val="bg1"/>
              </a:solidFill>
            </a:endParaRPr>
          </a:p>
        </p:txBody>
      </p:sp>
      <p:pic>
        <p:nvPicPr>
          <p:cNvPr id="6" name="图片 5"/>
          <p:cNvPicPr>
            <a:picLocks noChangeAspect="1"/>
          </p:cNvPicPr>
          <p:nvPr/>
        </p:nvPicPr>
        <p:blipFill>
          <a:blip r:embed="rId1"/>
          <a:stretch>
            <a:fillRect/>
          </a:stretch>
        </p:blipFill>
        <p:spPr>
          <a:xfrm>
            <a:off x="1696720" y="1765935"/>
            <a:ext cx="8420100" cy="2266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585595" y="1350010"/>
            <a:ext cx="9020175" cy="3400425"/>
          </a:xfrm>
          <a:prstGeom prst="rect">
            <a:avLst/>
          </a:prstGeom>
        </p:spPr>
      </p:pic>
      <p:pic>
        <p:nvPicPr>
          <p:cNvPr id="5" name="图片 4"/>
          <p:cNvPicPr>
            <a:picLocks noChangeAspect="1"/>
          </p:cNvPicPr>
          <p:nvPr/>
        </p:nvPicPr>
        <p:blipFill>
          <a:blip r:embed="rId2"/>
          <a:stretch>
            <a:fillRect/>
          </a:stretch>
        </p:blipFill>
        <p:spPr>
          <a:xfrm>
            <a:off x="2655570" y="859790"/>
            <a:ext cx="6715125" cy="4381500"/>
          </a:xfrm>
          <a:prstGeom prst="rect">
            <a:avLst/>
          </a:prstGeom>
        </p:spPr>
      </p:pic>
      <p:sp>
        <p:nvSpPr>
          <p:cNvPr id="6" name="文本框 5"/>
          <p:cNvSpPr txBox="1"/>
          <p:nvPr/>
        </p:nvSpPr>
        <p:spPr>
          <a:xfrm>
            <a:off x="4137025" y="5577205"/>
            <a:ext cx="6096000" cy="521970"/>
          </a:xfrm>
          <a:prstGeom prst="rect">
            <a:avLst/>
          </a:prstGeom>
          <a:noFill/>
        </p:spPr>
        <p:txBody>
          <a:bodyPr wrap="square" rtlCol="0" anchor="t">
            <a:spAutoFit/>
          </a:bodyPr>
          <a:p>
            <a:r>
              <a:rPr lang="en-US" altLang="zh-CN" sz="2800">
                <a:solidFill>
                  <a:schemeClr val="bg1"/>
                </a:solidFill>
              </a:rPr>
              <a:t>E</a:t>
            </a:r>
            <a:r>
              <a:rPr lang="zh-CN" altLang="en-US" sz="2800">
                <a:solidFill>
                  <a:schemeClr val="bg1"/>
                </a:solidFill>
              </a:rPr>
              <a:t>lection mechanism</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93291" y="1625156"/>
            <a:ext cx="1605418" cy="1554147"/>
          </a:xfrm>
          <a:prstGeom prst="rect">
            <a:avLst/>
          </a:prstGeom>
          <a:effectLst>
            <a:outerShdw blurRad="101600" dist="38100" dir="2700000" algn="tl" rotWithShape="0">
              <a:schemeClr val="bg1">
                <a:lumMod val="50000"/>
                <a:alpha val="37000"/>
              </a:schemeClr>
            </a:outerShdw>
          </a:effectLst>
        </p:spPr>
      </p:pic>
      <p:sp>
        <p:nvSpPr>
          <p:cNvPr id="16" name="文本框 9"/>
          <p:cNvSpPr txBox="1"/>
          <p:nvPr/>
        </p:nvSpPr>
        <p:spPr>
          <a:xfrm>
            <a:off x="3256597" y="2807970"/>
            <a:ext cx="5678805" cy="860425"/>
          </a:xfrm>
          <a:prstGeom prst="rect">
            <a:avLst/>
          </a:prstGeom>
          <a:noFill/>
        </p:spPr>
        <p:txBody>
          <a:bodyPr wrap="square" lIns="91440" tIns="45720" rIns="91440" bIns="45720" rtlCol="0">
            <a:spAutoFit/>
          </a:bodyPr>
          <a:lstStyle/>
          <a:p>
            <a:pPr marL="0" lvl="1" algn="ctr">
              <a:lnSpc>
                <a:spcPts val="6000"/>
              </a:lnSpc>
            </a:pPr>
            <a:r>
              <a:rPr lang="en-US" altLang="zh-CN" sz="3600" b="1" dirty="0">
                <a:solidFill>
                  <a:schemeClr val="bg1"/>
                </a:solidFill>
                <a:cs typeface="+mn-ea"/>
                <a:sym typeface="+mn-lt"/>
              </a:rPr>
              <a:t>PART 2 M</a:t>
            </a:r>
            <a:r>
              <a:rPr lang="zh-CN" altLang="en-US" sz="3600" b="1" dirty="0">
                <a:solidFill>
                  <a:schemeClr val="bg1"/>
                </a:solidFill>
                <a:cs typeface="+mn-ea"/>
                <a:sym typeface="+mn-lt"/>
              </a:rPr>
              <a:t>echanism</a:t>
            </a:r>
            <a:endParaRPr lang="zh-CN" altLang="en-US" sz="3600" b="1" dirty="0">
              <a:solidFill>
                <a:schemeClr val="bg1"/>
              </a:solidFill>
              <a:cs typeface="+mn-ea"/>
              <a:sym typeface="+mn-lt"/>
            </a:endParaRPr>
          </a:p>
        </p:txBody>
      </p:sp>
      <p:sp>
        <p:nvSpPr>
          <p:cNvPr id="19" name="标题 1"/>
          <p:cNvSpPr txBox="1"/>
          <p:nvPr/>
        </p:nvSpPr>
        <p:spPr>
          <a:xfrm>
            <a:off x="3340879" y="3832136"/>
            <a:ext cx="5510241" cy="709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2200"/>
              </a:lnSpc>
              <a:defRPr/>
            </a:pPr>
            <a:endParaRPr lang="en-US" altLang="zh-CN" sz="1400" noProof="1">
              <a:solidFill>
                <a:schemeClr val="bg1"/>
              </a:solidFill>
              <a:latin typeface="+mn-lt"/>
              <a:ea typeface="+mn-ea"/>
              <a:cs typeface="+mn-ea"/>
              <a:sym typeface="+mn-lt"/>
            </a:endParaRPr>
          </a:p>
        </p:txBody>
      </p:sp>
      <p:pic>
        <p:nvPicPr>
          <p:cNvPr id="2" name="图片 1" descr="51miz-E818107-6D594D61"/>
          <p:cNvPicPr>
            <a:picLocks noChangeAspect="1"/>
          </p:cNvPicPr>
          <p:nvPr>
            <p:custDataLst>
              <p:tags r:id="rId2"/>
            </p:custDataLst>
          </p:nvPr>
        </p:nvPicPr>
        <p:blipFill>
          <a:blip r:embed="rId3"/>
          <a:stretch>
            <a:fillRect/>
          </a:stretch>
        </p:blipFill>
        <p:spPr>
          <a:xfrm rot="9540000">
            <a:off x="-5520055" y="-907415"/>
            <a:ext cx="8521700" cy="8901430"/>
          </a:xfrm>
          <a:prstGeom prst="rect">
            <a:avLst/>
          </a:prstGeom>
        </p:spPr>
      </p:pic>
      <p:pic>
        <p:nvPicPr>
          <p:cNvPr id="3" name="图片 2" descr="51miz-E818107-6D594D61"/>
          <p:cNvPicPr>
            <a:picLocks noChangeAspect="1"/>
          </p:cNvPicPr>
          <p:nvPr>
            <p:custDataLst>
              <p:tags r:id="rId4"/>
            </p:custDataLst>
          </p:nvPr>
        </p:nvPicPr>
        <p:blipFill>
          <a:blip r:embed="rId3"/>
          <a:stretch>
            <a:fillRect/>
          </a:stretch>
        </p:blipFill>
        <p:spPr>
          <a:xfrm rot="12060000" flipH="1">
            <a:off x="8670925" y="-1021715"/>
            <a:ext cx="8521700" cy="8901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1000"/>
                            </p:stCondLst>
                            <p:childTnLst>
                              <p:par>
                                <p:cTn id="15" presetID="37"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900" decel="100000" fill="hold"/>
                                        <p:tgtEl>
                                          <p:spTgt spid="19"/>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4537710" y="942975"/>
            <a:ext cx="6715125" cy="4381500"/>
          </a:xfrm>
          <a:prstGeom prst="rect">
            <a:avLst/>
          </a:prstGeom>
        </p:spPr>
      </p:pic>
      <p:sp>
        <p:nvSpPr>
          <p:cNvPr id="4" name="文本框 3"/>
          <p:cNvSpPr txBox="1"/>
          <p:nvPr/>
        </p:nvSpPr>
        <p:spPr>
          <a:xfrm>
            <a:off x="354965" y="1610995"/>
            <a:ext cx="6096000" cy="521970"/>
          </a:xfrm>
          <a:prstGeom prst="rect">
            <a:avLst/>
          </a:prstGeom>
          <a:noFill/>
        </p:spPr>
        <p:txBody>
          <a:bodyPr wrap="square" rtlCol="0" anchor="t">
            <a:spAutoFit/>
          </a:bodyPr>
          <a:p>
            <a:r>
              <a:rPr lang="zh-CN" altLang="en-US" sz="2800">
                <a:solidFill>
                  <a:schemeClr val="bg1"/>
                </a:solidFill>
              </a:rPr>
              <a:t>consensus mechanism</a:t>
            </a:r>
            <a:endParaRPr lang="zh-CN" altLang="en-US" sz="2800">
              <a:solidFill>
                <a:schemeClr val="bg1"/>
              </a:solidFill>
            </a:endParaRPr>
          </a:p>
        </p:txBody>
      </p:sp>
      <p:sp>
        <p:nvSpPr>
          <p:cNvPr id="6" name="文本框 5"/>
          <p:cNvSpPr txBox="1"/>
          <p:nvPr/>
        </p:nvSpPr>
        <p:spPr>
          <a:xfrm>
            <a:off x="165735" y="2491105"/>
            <a:ext cx="4273550" cy="2905760"/>
          </a:xfrm>
          <a:prstGeom prst="rect">
            <a:avLst/>
          </a:prstGeom>
          <a:noFill/>
        </p:spPr>
        <p:txBody>
          <a:bodyPr wrap="square" rtlCol="0" anchor="t">
            <a:noAutofit/>
          </a:bodyPr>
          <a:p>
            <a:r>
              <a:rPr lang="zh-CN" altLang="en-US" sz="2400">
                <a:solidFill>
                  <a:schemeClr val="bg1"/>
                </a:solidFill>
              </a:rPr>
              <a:t>Ensuring that nodes in the network can agree on a set of transactions without a central authority</a:t>
            </a:r>
            <a:endParaRPr lang="zh-CN" altLang="en-US" sz="2400">
              <a:solidFill>
                <a:schemeClr val="bg1"/>
              </a:solidFill>
            </a:endParaRPr>
          </a:p>
          <a:p>
            <a:r>
              <a:rPr lang="en-US" altLang="zh-CN" sz="2400">
                <a:solidFill>
                  <a:schemeClr val="bg1"/>
                </a:solidFill>
              </a:rPr>
              <a:t>(everyone reaches consensus)</a:t>
            </a:r>
            <a:endParaRPr lang="en-US" altLang="zh-CN"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5973445" y="936625"/>
            <a:ext cx="4791075" cy="4381500"/>
          </a:xfrm>
          <a:prstGeom prst="rect">
            <a:avLst/>
          </a:prstGeom>
        </p:spPr>
      </p:pic>
      <p:sp>
        <p:nvSpPr>
          <p:cNvPr id="6" name="文本框 5"/>
          <p:cNvSpPr txBox="1"/>
          <p:nvPr/>
        </p:nvSpPr>
        <p:spPr>
          <a:xfrm>
            <a:off x="520700" y="1102360"/>
            <a:ext cx="6096000" cy="953135"/>
          </a:xfrm>
          <a:prstGeom prst="rect">
            <a:avLst/>
          </a:prstGeom>
          <a:noFill/>
        </p:spPr>
        <p:txBody>
          <a:bodyPr wrap="square" rtlCol="0" anchor="t">
            <a:spAutoFit/>
          </a:bodyPr>
          <a:p>
            <a:r>
              <a:rPr lang="zh-CN" altLang="en-US" sz="2800">
                <a:solidFill>
                  <a:schemeClr val="bg1"/>
                </a:solidFill>
              </a:rPr>
              <a:t>With the help of consensus mechanism</a:t>
            </a:r>
            <a:endParaRPr lang="zh-CN" altLang="en-US" sz="2800">
              <a:solidFill>
                <a:schemeClr val="bg1"/>
              </a:solidFill>
            </a:endParaRPr>
          </a:p>
        </p:txBody>
      </p:sp>
      <p:sp>
        <p:nvSpPr>
          <p:cNvPr id="7" name="文本框 6"/>
          <p:cNvSpPr txBox="1"/>
          <p:nvPr/>
        </p:nvSpPr>
        <p:spPr>
          <a:xfrm>
            <a:off x="520700" y="2520315"/>
            <a:ext cx="6096000" cy="2245360"/>
          </a:xfrm>
          <a:prstGeom prst="rect">
            <a:avLst/>
          </a:prstGeom>
          <a:noFill/>
        </p:spPr>
        <p:txBody>
          <a:bodyPr wrap="square" rtlCol="0" anchor="t">
            <a:spAutoFit/>
          </a:bodyPr>
          <a:p>
            <a:r>
              <a:rPr lang="zh-CN" altLang="en-US" sz="2000">
                <a:solidFill>
                  <a:schemeClr val="bg1"/>
                </a:solidFill>
              </a:rPr>
              <a:t>Improve efficiency</a:t>
            </a:r>
            <a:endParaRPr lang="zh-CN" altLang="en-US" sz="2000">
              <a:solidFill>
                <a:schemeClr val="bg1"/>
              </a:solidFill>
            </a:endParaRPr>
          </a:p>
          <a:p>
            <a:endParaRPr lang="zh-CN" altLang="en-US" sz="2000">
              <a:solidFill>
                <a:schemeClr val="bg1"/>
              </a:solidFill>
            </a:endParaRPr>
          </a:p>
          <a:p>
            <a:r>
              <a:rPr lang="zh-CN" altLang="en-US" sz="2000">
                <a:solidFill>
                  <a:schemeClr val="bg1"/>
                </a:solidFill>
              </a:rPr>
              <a:t>safety</a:t>
            </a:r>
            <a:endParaRPr lang="zh-CN" altLang="en-US" sz="2000">
              <a:solidFill>
                <a:schemeClr val="bg1"/>
              </a:solidFill>
            </a:endParaRPr>
          </a:p>
          <a:p>
            <a:endParaRPr lang="zh-CN" altLang="en-US" sz="2000">
              <a:solidFill>
                <a:schemeClr val="bg1"/>
              </a:solidFill>
            </a:endParaRPr>
          </a:p>
          <a:p>
            <a:r>
              <a:rPr lang="zh-CN" altLang="en-US" sz="2000">
                <a:solidFill>
                  <a:schemeClr val="bg1"/>
                </a:solidFill>
              </a:rPr>
              <a:t>Simplify operations</a:t>
            </a:r>
            <a:endParaRPr lang="zh-CN" altLang="en-US" sz="2000">
              <a:solidFill>
                <a:schemeClr val="bg1"/>
              </a:solidFill>
            </a:endParaRPr>
          </a:p>
          <a:p>
            <a:endParaRPr lang="zh-CN" altLang="en-US" sz="2000">
              <a:solidFill>
                <a:schemeClr val="bg1"/>
              </a:solidFill>
            </a:endParaRPr>
          </a:p>
          <a:p>
            <a:r>
              <a:rPr lang="zh-CN" altLang="en-US" sz="2000">
                <a:solidFill>
                  <a:schemeClr val="bg1"/>
                </a:solidFill>
              </a:rPr>
              <a:t>ensure consistency</a:t>
            </a:r>
            <a:endParaRPr lang="zh-CN" alt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8960" y="830580"/>
            <a:ext cx="6096000" cy="460375"/>
          </a:xfrm>
          <a:prstGeom prst="rect">
            <a:avLst/>
          </a:prstGeom>
          <a:noFill/>
        </p:spPr>
        <p:txBody>
          <a:bodyPr wrap="square" rtlCol="0" anchor="t">
            <a:spAutoFit/>
          </a:bodyPr>
          <a:p>
            <a:r>
              <a:rPr lang="zh-CN" altLang="en-US" sz="2400">
                <a:solidFill>
                  <a:schemeClr val="bg1"/>
                </a:solidFill>
              </a:rPr>
              <a:t>Byzantine Generals Problem</a:t>
            </a:r>
            <a:endParaRPr lang="zh-CN" altLang="en-US" sz="2400">
              <a:solidFill>
                <a:schemeClr val="bg1"/>
              </a:solidFill>
            </a:endParaRPr>
          </a:p>
        </p:txBody>
      </p:sp>
      <p:pic>
        <p:nvPicPr>
          <p:cNvPr id="3" name="图片 2"/>
          <p:cNvPicPr>
            <a:picLocks noChangeAspect="1"/>
          </p:cNvPicPr>
          <p:nvPr/>
        </p:nvPicPr>
        <p:blipFill>
          <a:blip r:embed="rId1"/>
          <a:stretch>
            <a:fillRect/>
          </a:stretch>
        </p:blipFill>
        <p:spPr>
          <a:xfrm>
            <a:off x="568960" y="2168525"/>
            <a:ext cx="4629150" cy="2876550"/>
          </a:xfrm>
          <a:prstGeom prst="rect">
            <a:avLst/>
          </a:prstGeom>
        </p:spPr>
      </p:pic>
      <p:sp>
        <p:nvSpPr>
          <p:cNvPr id="4" name="文本框 3"/>
          <p:cNvSpPr txBox="1"/>
          <p:nvPr/>
        </p:nvSpPr>
        <p:spPr>
          <a:xfrm>
            <a:off x="6049010" y="2106930"/>
            <a:ext cx="4817745" cy="1322070"/>
          </a:xfrm>
          <a:prstGeom prst="rect">
            <a:avLst/>
          </a:prstGeom>
          <a:noFill/>
        </p:spPr>
        <p:txBody>
          <a:bodyPr wrap="square" rtlCol="0" anchor="t">
            <a:spAutoFit/>
          </a:bodyPr>
          <a:p>
            <a:r>
              <a:rPr lang="zh-CN" altLang="en-US" sz="2000">
                <a:solidFill>
                  <a:schemeClr val="bg1"/>
                </a:solidFill>
              </a:rPr>
              <a:t>During the war, all generals in the Byzantine army must reach a consensus and decide whether to attack the enemy's camp.</a:t>
            </a:r>
            <a:endParaRPr lang="zh-CN" altLang="en-US" sz="2000">
              <a:solidFill>
                <a:schemeClr val="bg1"/>
              </a:solidFill>
            </a:endParaRPr>
          </a:p>
        </p:txBody>
      </p:sp>
      <p:sp>
        <p:nvSpPr>
          <p:cNvPr id="5" name="文本框 4"/>
          <p:cNvSpPr txBox="1"/>
          <p:nvPr/>
        </p:nvSpPr>
        <p:spPr>
          <a:xfrm>
            <a:off x="5676265" y="3907790"/>
            <a:ext cx="6096000" cy="645160"/>
          </a:xfrm>
          <a:prstGeom prst="rect">
            <a:avLst/>
          </a:prstGeom>
          <a:noFill/>
        </p:spPr>
        <p:txBody>
          <a:bodyPr wrap="square" rtlCol="0" anchor="t">
            <a:spAutoFit/>
          </a:bodyPr>
          <a:p>
            <a:r>
              <a:rPr lang="en-US" altLang="zh-CN">
                <a:solidFill>
                  <a:schemeClr val="bg1"/>
                </a:solidFill>
              </a:rPr>
              <a:t>But t</a:t>
            </a:r>
            <a:r>
              <a:rPr lang="zh-CN" altLang="en-US">
                <a:solidFill>
                  <a:schemeClr val="bg1"/>
                </a:solidFill>
              </a:rPr>
              <a:t>here may be traitors and enemy spies in the army</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sers\Administrator\Desktop\1217\51miz-E818107-6D594D61.png51miz-E818107-6D594D61"/>
          <p:cNvPicPr>
            <a:picLocks noChangeAspect="1"/>
          </p:cNvPicPr>
          <p:nvPr>
            <p:custDataLst>
              <p:tags r:id="rId1"/>
            </p:custDataLst>
          </p:nvPr>
        </p:nvPicPr>
        <p:blipFill>
          <a:blip r:embed="rId2"/>
          <a:srcRect/>
          <a:stretch>
            <a:fillRect/>
          </a:stretch>
        </p:blipFill>
        <p:spPr>
          <a:xfrm rot="3600000">
            <a:off x="1905" y="2638425"/>
            <a:ext cx="13137515" cy="13722350"/>
          </a:xfrm>
          <a:prstGeom prst="rect">
            <a:avLst/>
          </a:prstGeom>
        </p:spPr>
      </p:pic>
      <p:sp>
        <p:nvSpPr>
          <p:cNvPr id="43" name="文本框 9"/>
          <p:cNvSpPr txBox="1"/>
          <p:nvPr>
            <p:custDataLst>
              <p:tags r:id="rId3"/>
            </p:custDataLst>
          </p:nvPr>
        </p:nvSpPr>
        <p:spPr>
          <a:xfrm>
            <a:off x="5553278" y="2554363"/>
            <a:ext cx="1690044" cy="860425"/>
          </a:xfrm>
          <a:prstGeom prst="rect">
            <a:avLst/>
          </a:prstGeom>
          <a:noFill/>
        </p:spPr>
        <p:txBody>
          <a:bodyPr wrap="square" lIns="91440" tIns="45720" rIns="91440" bIns="45720" rtlCol="0">
            <a:spAutoFit/>
          </a:bodyPr>
          <a:lstStyle>
            <a:defPPr>
              <a:defRPr lang="zh-CN"/>
            </a:defPPr>
            <a:lvl2pPr marL="0" lvl="1" algn="ctr">
              <a:lnSpc>
                <a:spcPts val="3000"/>
              </a:lnSpc>
              <a:defRPr sz="2000" b="1">
                <a:solidFill>
                  <a:schemeClr val="bg1"/>
                </a:solidFill>
                <a:latin typeface="+mn-ea"/>
              </a:defRPr>
            </a:lvl2pPr>
          </a:lstStyle>
          <a:p>
            <a:pPr lvl="1"/>
            <a:r>
              <a:rPr lang="en-US" altLang="zh-CN" b="0" dirty="0">
                <a:latin typeface="+mn-lt"/>
                <a:cs typeface="+mn-ea"/>
                <a:sym typeface="+mn-lt"/>
              </a:rPr>
              <a:t>PART 2</a:t>
            </a:r>
            <a:endParaRPr lang="en-US" altLang="zh-CN" b="0" dirty="0">
              <a:latin typeface="+mn-lt"/>
              <a:cs typeface="+mn-ea"/>
              <a:sym typeface="+mn-lt"/>
            </a:endParaRPr>
          </a:p>
          <a:p>
            <a:pPr lvl="1"/>
            <a:r>
              <a:rPr lang="en-US" b="0" dirty="0">
                <a:latin typeface="+mn-lt"/>
                <a:cs typeface="+mn-ea"/>
                <a:sym typeface="+mn-lt"/>
              </a:rPr>
              <a:t>M</a:t>
            </a:r>
            <a:r>
              <a:rPr b="0" dirty="0">
                <a:latin typeface="+mn-lt"/>
                <a:cs typeface="+mn-ea"/>
                <a:sym typeface="+mn-lt"/>
              </a:rPr>
              <a:t>echanism</a:t>
            </a:r>
            <a:endParaRPr b="0" dirty="0">
              <a:latin typeface="+mn-lt"/>
              <a:cs typeface="+mn-ea"/>
              <a:sym typeface="+mn-lt"/>
            </a:endParaRPr>
          </a:p>
        </p:txBody>
      </p:sp>
      <p:sp>
        <p:nvSpPr>
          <p:cNvPr id="45" name="文本框 9"/>
          <p:cNvSpPr txBox="1"/>
          <p:nvPr>
            <p:custDataLst>
              <p:tags r:id="rId4"/>
            </p:custDataLst>
          </p:nvPr>
        </p:nvSpPr>
        <p:spPr>
          <a:xfrm>
            <a:off x="7577485" y="2563888"/>
            <a:ext cx="1579908" cy="1245235"/>
          </a:xfrm>
          <a:prstGeom prst="rect">
            <a:avLst/>
          </a:prstGeom>
          <a:noFill/>
        </p:spPr>
        <p:txBody>
          <a:bodyPr wrap="square" lIns="91440" tIns="45720" rIns="91440" bIns="45720" rtlCol="0">
            <a:spAutoFit/>
          </a:bodyPr>
          <a:lstStyle>
            <a:defPPr>
              <a:defRPr lang="zh-CN"/>
            </a:defPPr>
            <a:lvl2pPr marL="0" lvl="1" algn="ctr">
              <a:lnSpc>
                <a:spcPts val="3000"/>
              </a:lnSpc>
              <a:defRPr sz="2000" b="1">
                <a:solidFill>
                  <a:schemeClr val="bg1"/>
                </a:solidFill>
                <a:latin typeface="+mn-ea"/>
              </a:defRPr>
            </a:lvl2pPr>
          </a:lstStyle>
          <a:p>
            <a:pPr lvl="1"/>
            <a:r>
              <a:rPr lang="en-US" altLang="zh-CN" b="0" dirty="0">
                <a:latin typeface="+mn-lt"/>
                <a:cs typeface="+mn-ea"/>
                <a:sym typeface="+mn-lt"/>
              </a:rPr>
              <a:t>PART 3</a:t>
            </a:r>
            <a:endParaRPr lang="en-US" altLang="zh-CN" b="0" dirty="0">
              <a:latin typeface="+mn-lt"/>
              <a:cs typeface="+mn-ea"/>
              <a:sym typeface="+mn-lt"/>
            </a:endParaRPr>
          </a:p>
          <a:p>
            <a:pPr lvl="1"/>
            <a:r>
              <a:rPr lang="en-US" altLang="zh-CN" b="0" dirty="0">
                <a:latin typeface="+mn-lt"/>
                <a:cs typeface="+mn-ea"/>
                <a:sym typeface="+mn-lt"/>
              </a:rPr>
              <a:t>D</a:t>
            </a:r>
            <a:r>
              <a:rPr lang="zh-CN" altLang="en-US" b="0" dirty="0">
                <a:latin typeface="+mn-lt"/>
                <a:cs typeface="+mn-ea"/>
                <a:sym typeface="+mn-lt"/>
              </a:rPr>
              <a:t>angers and </a:t>
            </a:r>
            <a:r>
              <a:rPr lang="en-US" altLang="zh-CN" b="0" dirty="0">
                <a:latin typeface="+mn-lt"/>
                <a:cs typeface="+mn-ea"/>
                <a:sym typeface="+mn-lt"/>
              </a:rPr>
              <a:t>risk</a:t>
            </a:r>
            <a:endParaRPr lang="en-US" altLang="zh-CN" b="0" dirty="0">
              <a:latin typeface="+mn-lt"/>
              <a:cs typeface="+mn-ea"/>
              <a:sym typeface="+mn-lt"/>
            </a:endParaRPr>
          </a:p>
        </p:txBody>
      </p:sp>
      <p:sp>
        <p:nvSpPr>
          <p:cNvPr id="47" name="文本框 9"/>
          <p:cNvSpPr txBox="1"/>
          <p:nvPr>
            <p:custDataLst>
              <p:tags r:id="rId5"/>
            </p:custDataLst>
          </p:nvPr>
        </p:nvSpPr>
        <p:spPr>
          <a:xfrm>
            <a:off x="9130030" y="2564130"/>
            <a:ext cx="2321560" cy="1630045"/>
          </a:xfrm>
          <a:prstGeom prst="rect">
            <a:avLst/>
          </a:prstGeom>
          <a:noFill/>
        </p:spPr>
        <p:txBody>
          <a:bodyPr wrap="square" lIns="91440" tIns="45720" rIns="91440" bIns="45720" rtlCol="0">
            <a:spAutoFit/>
          </a:bodyPr>
          <a:lstStyle>
            <a:defPPr>
              <a:defRPr lang="zh-CN"/>
            </a:defPPr>
            <a:lvl2pPr marL="0" lvl="1" algn="ctr">
              <a:lnSpc>
                <a:spcPts val="3000"/>
              </a:lnSpc>
              <a:defRPr sz="2000" b="1">
                <a:solidFill>
                  <a:schemeClr val="bg1"/>
                </a:solidFill>
                <a:latin typeface="+mn-ea"/>
              </a:defRPr>
            </a:lvl2pPr>
          </a:lstStyle>
          <a:p>
            <a:pPr lvl="1"/>
            <a:r>
              <a:rPr lang="en-US" altLang="zh-CN" b="0" dirty="0">
                <a:latin typeface="+mn-lt"/>
                <a:cs typeface="+mn-ea"/>
                <a:sym typeface="+mn-lt"/>
              </a:rPr>
              <a:t>PART 4</a:t>
            </a:r>
            <a:endParaRPr lang="en-US" altLang="zh-CN" b="0" dirty="0">
              <a:latin typeface="+mn-lt"/>
              <a:cs typeface="+mn-ea"/>
              <a:sym typeface="+mn-lt"/>
            </a:endParaRPr>
          </a:p>
          <a:p>
            <a:pPr lvl="1"/>
            <a:r>
              <a:rPr b="0" dirty="0">
                <a:latin typeface="+mn-lt"/>
                <a:cs typeface="+mn-ea"/>
                <a:sym typeface="+mn-lt"/>
              </a:rPr>
              <a:t>Application of blockchain in China</a:t>
            </a:r>
            <a:endParaRPr b="0" dirty="0">
              <a:latin typeface="+mn-lt"/>
              <a:cs typeface="+mn-ea"/>
              <a:sym typeface="+mn-lt"/>
            </a:endParaRPr>
          </a:p>
        </p:txBody>
      </p:sp>
      <p:sp>
        <p:nvSpPr>
          <p:cNvPr id="53" name="TextBox 20"/>
          <p:cNvSpPr txBox="1"/>
          <p:nvPr/>
        </p:nvSpPr>
        <p:spPr>
          <a:xfrm>
            <a:off x="1351280" y="2293620"/>
            <a:ext cx="1689735" cy="425450"/>
          </a:xfrm>
          <a:prstGeom prst="rect">
            <a:avLst/>
          </a:prstGeom>
        </p:spPr>
        <p:txBody>
          <a:bodyPr vert="horz" lIns="91440" tIns="45720" rIns="91440" bIns="45720" rtlCol="0" anchor="b"/>
          <a:lstStyle>
            <a:defPPr>
              <a:defRPr lang="zh-CN"/>
            </a:defPPr>
            <a:lvl1pPr algn="ctr">
              <a:lnSpc>
                <a:spcPct val="90000"/>
              </a:lnSpc>
              <a:spcBef>
                <a:spcPct val="0"/>
              </a:spcBef>
              <a:buNone/>
              <a:defRPr sz="4400">
                <a:solidFill>
                  <a:schemeClr val="bg1"/>
                </a:solidFill>
                <a:latin typeface="Algerian" panose="04020705040A02060702" pitchFamily="82" charset="0"/>
                <a:cs typeface="+mj-cs"/>
              </a:defRPr>
            </a:lvl1pPr>
          </a:lstStyle>
          <a:p>
            <a:pPr algn="dist"/>
            <a:r>
              <a:rPr lang="en-US" altLang="zh-CN" sz="1800" dirty="0">
                <a:latin typeface="+mn-lt"/>
                <a:cs typeface="+mn-ea"/>
                <a:sym typeface="+mn-lt"/>
              </a:rPr>
              <a:t>CONTENTS</a:t>
            </a:r>
            <a:endParaRPr lang="en-US" altLang="zh-CN" sz="1800" dirty="0">
              <a:latin typeface="+mn-lt"/>
              <a:cs typeface="+mn-ea"/>
              <a:sym typeface="+mn-lt"/>
            </a:endParaRPr>
          </a:p>
        </p:txBody>
      </p:sp>
      <p:sp>
        <p:nvSpPr>
          <p:cNvPr id="3" name="文本框 9"/>
          <p:cNvSpPr txBox="1"/>
          <p:nvPr>
            <p:custDataLst>
              <p:tags r:id="rId6"/>
            </p:custDataLst>
          </p:nvPr>
        </p:nvSpPr>
        <p:spPr>
          <a:xfrm>
            <a:off x="3583508" y="2596908"/>
            <a:ext cx="1690044" cy="860425"/>
          </a:xfrm>
          <a:prstGeom prst="rect">
            <a:avLst/>
          </a:prstGeom>
          <a:noFill/>
        </p:spPr>
        <p:txBody>
          <a:bodyPr wrap="square" lIns="91440" tIns="45720" rIns="91440" bIns="45720" rtlCol="0">
            <a:spAutoFit/>
          </a:bodyPr>
          <a:lstStyle>
            <a:defPPr>
              <a:defRPr lang="zh-CN"/>
            </a:defPPr>
            <a:lvl2pPr marL="0" lvl="1" algn="ctr">
              <a:lnSpc>
                <a:spcPts val="3000"/>
              </a:lnSpc>
              <a:defRPr sz="2000" b="1">
                <a:solidFill>
                  <a:schemeClr val="bg1"/>
                </a:solidFill>
                <a:latin typeface="+mn-ea"/>
              </a:defRPr>
            </a:lvl2pPr>
          </a:lstStyle>
          <a:p>
            <a:pPr lvl="1"/>
            <a:r>
              <a:rPr lang="en-US" altLang="zh-CN" b="0" dirty="0">
                <a:latin typeface="+mn-lt"/>
                <a:cs typeface="+mn-ea"/>
                <a:sym typeface="+mn-lt"/>
              </a:rPr>
              <a:t>PART 1</a:t>
            </a:r>
            <a:endParaRPr lang="en-US" altLang="zh-CN" b="0" dirty="0">
              <a:latin typeface="+mn-lt"/>
              <a:cs typeface="+mn-ea"/>
              <a:sym typeface="+mn-lt"/>
            </a:endParaRPr>
          </a:p>
          <a:p>
            <a:pPr lvl="1"/>
            <a:r>
              <a:rPr lang="en-US" altLang="zh-CN" b="0" dirty="0">
                <a:latin typeface="+mn-lt"/>
                <a:cs typeface="+mn-ea"/>
                <a:sym typeface="+mn-lt"/>
              </a:rPr>
              <a:t>D</a:t>
            </a:r>
            <a:r>
              <a:rPr lang="zh-CN" altLang="en-US" b="0" dirty="0">
                <a:latin typeface="+mn-lt"/>
                <a:cs typeface="+mn-ea"/>
                <a:sym typeface="+mn-lt"/>
              </a:rPr>
              <a:t>efinition</a:t>
            </a:r>
            <a:endParaRPr lang="zh-CN" altLang="en-US" b="0" dirty="0">
              <a:latin typeface="+mn-lt"/>
              <a:cs typeface="+mn-ea"/>
              <a:sym typeface="+mn-lt"/>
            </a:endParaRPr>
          </a:p>
        </p:txBody>
      </p:sp>
      <p:pic>
        <p:nvPicPr>
          <p:cNvPr id="4" name="图片 3" descr="C:\Users\Administrator\Desktop\1217\地球z-E779540-C9D384A5.png地球z-E779540-C9D384A5"/>
          <p:cNvPicPr>
            <a:picLocks noChangeAspect="1"/>
          </p:cNvPicPr>
          <p:nvPr>
            <p:custDataLst>
              <p:tags r:id="rId7"/>
            </p:custDataLst>
          </p:nvPr>
        </p:nvPicPr>
        <p:blipFill>
          <a:blip r:embed="rId8"/>
          <a:srcRect/>
          <a:stretch>
            <a:fillRect/>
          </a:stretch>
        </p:blipFill>
        <p:spPr>
          <a:xfrm>
            <a:off x="4033520" y="1692910"/>
            <a:ext cx="788670" cy="788670"/>
          </a:xfrm>
          <a:prstGeom prst="rect">
            <a:avLst/>
          </a:prstGeom>
          <a:effectLst>
            <a:outerShdw blurRad="101600" dist="38100" dir="2700000" algn="tl" rotWithShape="0">
              <a:schemeClr val="bg1">
                <a:lumMod val="50000"/>
                <a:alpha val="37000"/>
              </a:schemeClr>
            </a:outerShdw>
          </a:effectLst>
        </p:spPr>
      </p:pic>
      <p:pic>
        <p:nvPicPr>
          <p:cNvPr id="6" name="图片 5" descr="C:\Users\Administrator\Desktop\1217\地球z-E779540-C9D384A5.png地球z-E779540-C9D384A5"/>
          <p:cNvPicPr>
            <a:picLocks noChangeAspect="1"/>
          </p:cNvPicPr>
          <p:nvPr>
            <p:custDataLst>
              <p:tags r:id="rId9"/>
            </p:custDataLst>
          </p:nvPr>
        </p:nvPicPr>
        <p:blipFill>
          <a:blip r:embed="rId8"/>
          <a:srcRect/>
          <a:stretch>
            <a:fillRect/>
          </a:stretch>
        </p:blipFill>
        <p:spPr>
          <a:xfrm>
            <a:off x="6003290" y="1692910"/>
            <a:ext cx="788670" cy="788670"/>
          </a:xfrm>
          <a:prstGeom prst="rect">
            <a:avLst/>
          </a:prstGeom>
          <a:effectLst>
            <a:outerShdw blurRad="101600" dist="38100" dir="2700000" algn="tl" rotWithShape="0">
              <a:schemeClr val="bg1">
                <a:lumMod val="50000"/>
                <a:alpha val="37000"/>
              </a:schemeClr>
            </a:outerShdw>
          </a:effectLst>
        </p:spPr>
      </p:pic>
      <p:pic>
        <p:nvPicPr>
          <p:cNvPr id="7" name="图片 6" descr="C:\Users\Administrator\Desktop\1217\地球z-E779540-C9D384A5.png地球z-E779540-C9D384A5"/>
          <p:cNvPicPr>
            <a:picLocks noChangeAspect="1"/>
          </p:cNvPicPr>
          <p:nvPr>
            <p:custDataLst>
              <p:tags r:id="rId10"/>
            </p:custDataLst>
          </p:nvPr>
        </p:nvPicPr>
        <p:blipFill>
          <a:blip r:embed="rId8"/>
          <a:srcRect/>
          <a:stretch>
            <a:fillRect/>
          </a:stretch>
        </p:blipFill>
        <p:spPr>
          <a:xfrm>
            <a:off x="7973060" y="1692910"/>
            <a:ext cx="788670" cy="788670"/>
          </a:xfrm>
          <a:prstGeom prst="rect">
            <a:avLst/>
          </a:prstGeom>
          <a:effectLst>
            <a:outerShdw blurRad="101600" dist="38100" dir="2700000" algn="tl" rotWithShape="0">
              <a:schemeClr val="bg1">
                <a:lumMod val="50000"/>
                <a:alpha val="37000"/>
              </a:schemeClr>
            </a:outerShdw>
          </a:effectLst>
        </p:spPr>
      </p:pic>
      <p:pic>
        <p:nvPicPr>
          <p:cNvPr id="9" name="图片 8" descr="C:\Users\Administrator\Desktop\1217\地球z-E779540-C9D384A5.png地球z-E779540-C9D384A5"/>
          <p:cNvPicPr>
            <a:picLocks noChangeAspect="1"/>
          </p:cNvPicPr>
          <p:nvPr>
            <p:custDataLst>
              <p:tags r:id="rId11"/>
            </p:custDataLst>
          </p:nvPr>
        </p:nvPicPr>
        <p:blipFill>
          <a:blip r:embed="rId8"/>
          <a:srcRect/>
          <a:stretch>
            <a:fillRect/>
          </a:stretch>
        </p:blipFill>
        <p:spPr>
          <a:xfrm>
            <a:off x="9896475" y="1692910"/>
            <a:ext cx="788670" cy="788670"/>
          </a:xfrm>
          <a:prstGeom prst="rect">
            <a:avLst/>
          </a:prstGeom>
          <a:effectLst>
            <a:outerShdw blurRad="101600" dist="38100" dir="2700000" algn="tl" rotWithShape="0">
              <a:schemeClr val="bg1">
                <a:lumMod val="50000"/>
                <a:alpha val="37000"/>
              </a:schemeClr>
            </a:outerShdw>
          </a:effectLst>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2000" fill="hold"/>
                                        <p:tgtEl>
                                          <p:spTgt spid="8"/>
                                        </p:tgtEl>
                                        <p:attrNameLst>
                                          <p:attrName>r</p:attrName>
                                        </p:attrNameLst>
                                      </p:cBhvr>
                                    </p:animRot>
                                  </p:childTnLst>
                                </p:cTn>
                              </p:par>
                            </p:childTnLst>
                          </p:cTn>
                        </p:par>
                        <p:par>
                          <p:cTn id="11" fill="hold">
                            <p:stCondLst>
                              <p:cond delay="2500"/>
                            </p:stCondLst>
                            <p:childTnLst>
                              <p:par>
                                <p:cTn id="12" presetID="37"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1000"/>
                                        <p:tgtEl>
                                          <p:spTgt spid="43"/>
                                        </p:tgtEl>
                                      </p:cBhvr>
                                    </p:animEffect>
                                    <p:anim calcmode="lin" valueType="num">
                                      <p:cBhvr>
                                        <p:cTn id="15" dur="1000" fill="hold"/>
                                        <p:tgtEl>
                                          <p:spTgt spid="43"/>
                                        </p:tgtEl>
                                        <p:attrNameLst>
                                          <p:attrName>ppt_x</p:attrName>
                                        </p:attrNameLst>
                                      </p:cBhvr>
                                      <p:tavLst>
                                        <p:tav tm="0">
                                          <p:val>
                                            <p:strVal val="#ppt_x"/>
                                          </p:val>
                                        </p:tav>
                                        <p:tav tm="100000">
                                          <p:val>
                                            <p:strVal val="#ppt_x"/>
                                          </p:val>
                                        </p:tav>
                                      </p:tavLst>
                                    </p:anim>
                                    <p:anim calcmode="lin" valueType="num">
                                      <p:cBhvr>
                                        <p:cTn id="16" dur="900" decel="100000" fill="hold"/>
                                        <p:tgtEl>
                                          <p:spTgt spid="43"/>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par>
                          <p:cTn id="18" fill="hold">
                            <p:stCondLst>
                              <p:cond delay="3500"/>
                            </p:stCondLst>
                            <p:childTnLst>
                              <p:par>
                                <p:cTn id="19" presetID="37" presetClass="entr" presetSubtype="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900" decel="100000" fill="hold"/>
                                        <p:tgtEl>
                                          <p:spTgt spid="45"/>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par>
                          <p:cTn id="25" fill="hold">
                            <p:stCondLst>
                              <p:cond delay="4500"/>
                            </p:stCondLst>
                            <p:childTnLst>
                              <p:par>
                                <p:cTn id="26" presetID="37" presetClass="entr" presetSubtype="0"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anim calcmode="lin" valueType="num">
                                      <p:cBhvr>
                                        <p:cTn id="29" dur="1000" fill="hold"/>
                                        <p:tgtEl>
                                          <p:spTgt spid="47"/>
                                        </p:tgtEl>
                                        <p:attrNameLst>
                                          <p:attrName>ppt_x</p:attrName>
                                        </p:attrNameLst>
                                      </p:cBhvr>
                                      <p:tavLst>
                                        <p:tav tm="0">
                                          <p:val>
                                            <p:strVal val="#ppt_x"/>
                                          </p:val>
                                        </p:tav>
                                        <p:tav tm="100000">
                                          <p:val>
                                            <p:strVal val="#ppt_x"/>
                                          </p:val>
                                        </p:tav>
                                      </p:tavLst>
                                    </p:anim>
                                    <p:anim calcmode="lin" valueType="num">
                                      <p:cBhvr>
                                        <p:cTn id="30" dur="900" decel="100000" fill="hold"/>
                                        <p:tgtEl>
                                          <p:spTgt spid="47"/>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par>
                          <p:cTn id="32" fill="hold">
                            <p:stCondLst>
                              <p:cond delay="5500"/>
                            </p:stCondLst>
                            <p:childTnLst>
                              <p:par>
                                <p:cTn id="33" presetID="31"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 calcmode="lin" valueType="num">
                                      <p:cBhvr>
                                        <p:cTn id="37" dur="500" fill="hold"/>
                                        <p:tgtEl>
                                          <p:spTgt spid="4"/>
                                        </p:tgtEl>
                                        <p:attrNameLst>
                                          <p:attrName>style.rotation</p:attrName>
                                        </p:attrNameLst>
                                      </p:cBhvr>
                                      <p:tavLst>
                                        <p:tav tm="0">
                                          <p:val>
                                            <p:fltVal val="90"/>
                                          </p:val>
                                        </p:tav>
                                        <p:tav tm="100000">
                                          <p:val>
                                            <p:fltVal val="0"/>
                                          </p:val>
                                        </p:tav>
                                      </p:tavLst>
                                    </p:anim>
                                    <p:animEffect transition="in" filter="fade">
                                      <p:cBhvr>
                                        <p:cTn id="38" dur="500"/>
                                        <p:tgtEl>
                                          <p:spTgt spid="4"/>
                                        </p:tgtEl>
                                      </p:cBhvr>
                                    </p:animEffect>
                                  </p:childTnLst>
                                </p:cTn>
                              </p:par>
                            </p:childTnLst>
                          </p:cTn>
                        </p:par>
                        <p:par>
                          <p:cTn id="39" fill="hold">
                            <p:stCondLst>
                              <p:cond delay="6000"/>
                            </p:stCondLst>
                            <p:childTnLst>
                              <p:par>
                                <p:cTn id="40" presetID="37" presetClass="entr" presetSubtype="0"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900" decel="100000" fill="hold"/>
                                        <p:tgtEl>
                                          <p:spTgt spid="3"/>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46" fill="hold">
                            <p:stCondLst>
                              <p:cond delay="7000"/>
                            </p:stCondLst>
                            <p:childTnLst>
                              <p:par>
                                <p:cTn id="47" presetID="31" presetClass="entr" presetSubtype="0"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 calcmode="lin" valueType="num">
                                      <p:cBhvr>
                                        <p:cTn id="51" dur="500" fill="hold"/>
                                        <p:tgtEl>
                                          <p:spTgt spid="6"/>
                                        </p:tgtEl>
                                        <p:attrNameLst>
                                          <p:attrName>style.rotation</p:attrName>
                                        </p:attrNameLst>
                                      </p:cBhvr>
                                      <p:tavLst>
                                        <p:tav tm="0">
                                          <p:val>
                                            <p:fltVal val="90"/>
                                          </p:val>
                                        </p:tav>
                                        <p:tav tm="100000">
                                          <p:val>
                                            <p:fltVal val="0"/>
                                          </p:val>
                                        </p:tav>
                                      </p:tavLst>
                                    </p:anim>
                                    <p:animEffect transition="in" filter="fade">
                                      <p:cBhvr>
                                        <p:cTn id="52" dur="500"/>
                                        <p:tgtEl>
                                          <p:spTgt spid="6"/>
                                        </p:tgtEl>
                                      </p:cBhvr>
                                    </p:animEffect>
                                  </p:childTnLst>
                                </p:cTn>
                              </p:par>
                            </p:childTnLst>
                          </p:cTn>
                        </p:par>
                        <p:par>
                          <p:cTn id="53" fill="hold">
                            <p:stCondLst>
                              <p:cond delay="7500"/>
                            </p:stCondLst>
                            <p:childTnLst>
                              <p:par>
                                <p:cTn id="54" presetID="31" presetClass="entr" presetSubtype="0"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 calcmode="lin" valueType="num">
                                      <p:cBhvr>
                                        <p:cTn id="58" dur="500" fill="hold"/>
                                        <p:tgtEl>
                                          <p:spTgt spid="7"/>
                                        </p:tgtEl>
                                        <p:attrNameLst>
                                          <p:attrName>style.rotation</p:attrName>
                                        </p:attrNameLst>
                                      </p:cBhvr>
                                      <p:tavLst>
                                        <p:tav tm="0">
                                          <p:val>
                                            <p:fltVal val="90"/>
                                          </p:val>
                                        </p:tav>
                                        <p:tav tm="100000">
                                          <p:val>
                                            <p:fltVal val="0"/>
                                          </p:val>
                                        </p:tav>
                                      </p:tavLst>
                                    </p:anim>
                                    <p:animEffect transition="in" filter="fade">
                                      <p:cBhvr>
                                        <p:cTn id="59" dur="500"/>
                                        <p:tgtEl>
                                          <p:spTgt spid="7"/>
                                        </p:tgtEl>
                                      </p:cBhvr>
                                    </p:animEffect>
                                  </p:childTnLst>
                                </p:cTn>
                              </p:par>
                            </p:childTnLst>
                          </p:cTn>
                        </p:par>
                        <p:par>
                          <p:cTn id="60" fill="hold">
                            <p:stCondLst>
                              <p:cond delay="8000"/>
                            </p:stCondLst>
                            <p:childTnLst>
                              <p:par>
                                <p:cTn id="61" presetID="31"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500" fill="hold"/>
                                        <p:tgtEl>
                                          <p:spTgt spid="9"/>
                                        </p:tgtEl>
                                        <p:attrNameLst>
                                          <p:attrName>ppt_w</p:attrName>
                                        </p:attrNameLst>
                                      </p:cBhvr>
                                      <p:tavLst>
                                        <p:tav tm="0">
                                          <p:val>
                                            <p:fltVal val="0"/>
                                          </p:val>
                                        </p:tav>
                                        <p:tav tm="100000">
                                          <p:val>
                                            <p:strVal val="#ppt_w"/>
                                          </p:val>
                                        </p:tav>
                                      </p:tavLst>
                                    </p:anim>
                                    <p:anim calcmode="lin" valueType="num">
                                      <p:cBhvr>
                                        <p:cTn id="64" dur="500" fill="hold"/>
                                        <p:tgtEl>
                                          <p:spTgt spid="9"/>
                                        </p:tgtEl>
                                        <p:attrNameLst>
                                          <p:attrName>ppt_h</p:attrName>
                                        </p:attrNameLst>
                                      </p:cBhvr>
                                      <p:tavLst>
                                        <p:tav tm="0">
                                          <p:val>
                                            <p:fltVal val="0"/>
                                          </p:val>
                                        </p:tav>
                                        <p:tav tm="100000">
                                          <p:val>
                                            <p:strVal val="#ppt_h"/>
                                          </p:val>
                                        </p:tav>
                                      </p:tavLst>
                                    </p:anim>
                                    <p:anim calcmode="lin" valueType="num">
                                      <p:cBhvr>
                                        <p:cTn id="65" dur="500" fill="hold"/>
                                        <p:tgtEl>
                                          <p:spTgt spid="9"/>
                                        </p:tgtEl>
                                        <p:attrNameLst>
                                          <p:attrName>style.rotation</p:attrName>
                                        </p:attrNameLst>
                                      </p:cBhvr>
                                      <p:tavLst>
                                        <p:tav tm="0">
                                          <p:val>
                                            <p:fltVal val="90"/>
                                          </p:val>
                                        </p:tav>
                                        <p:tav tm="100000">
                                          <p:val>
                                            <p:fltVal val="0"/>
                                          </p:val>
                                        </p:tav>
                                      </p:tavLst>
                                    </p:anim>
                                    <p:animEffect transition="in" filter="fade">
                                      <p:cBhvr>
                                        <p:cTn id="6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47"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84505" y="451485"/>
            <a:ext cx="5727700" cy="398780"/>
          </a:xfrm>
          <a:prstGeom prst="rect">
            <a:avLst/>
          </a:prstGeom>
          <a:noFill/>
        </p:spPr>
        <p:txBody>
          <a:bodyPr wrap="square" rtlCol="0">
            <a:spAutoFit/>
          </a:bodyPr>
          <a:p>
            <a:r>
              <a:rPr lang="en-US" altLang="zh-CN" sz="2000">
                <a:solidFill>
                  <a:schemeClr val="bg1"/>
                </a:solidFill>
              </a:rPr>
              <a:t>PBFT</a:t>
            </a:r>
            <a:r>
              <a:rPr lang="zh-CN" altLang="en-US" sz="2000">
                <a:solidFill>
                  <a:schemeClr val="bg1"/>
                </a:solidFill>
              </a:rPr>
              <a:t>（Practical Byzantine Fault Tolerance）</a:t>
            </a:r>
            <a:endParaRPr lang="zh-CN" altLang="en-US" sz="2000">
              <a:solidFill>
                <a:schemeClr val="bg1"/>
              </a:solidFill>
            </a:endParaRPr>
          </a:p>
        </p:txBody>
      </p:sp>
      <p:pic>
        <p:nvPicPr>
          <p:cNvPr id="5" name="图片 4"/>
          <p:cNvPicPr>
            <a:picLocks noChangeAspect="1"/>
          </p:cNvPicPr>
          <p:nvPr/>
        </p:nvPicPr>
        <p:blipFill>
          <a:blip r:embed="rId1"/>
          <a:stretch>
            <a:fillRect/>
          </a:stretch>
        </p:blipFill>
        <p:spPr>
          <a:xfrm>
            <a:off x="81915" y="1299845"/>
            <a:ext cx="7086600" cy="4257675"/>
          </a:xfrm>
          <a:prstGeom prst="rect">
            <a:avLst/>
          </a:prstGeom>
        </p:spPr>
      </p:pic>
      <p:sp>
        <p:nvSpPr>
          <p:cNvPr id="6" name="文本框 5"/>
          <p:cNvSpPr txBox="1"/>
          <p:nvPr/>
        </p:nvSpPr>
        <p:spPr>
          <a:xfrm>
            <a:off x="7279640" y="1560830"/>
            <a:ext cx="4829175" cy="2360930"/>
          </a:xfrm>
          <a:prstGeom prst="rect">
            <a:avLst/>
          </a:prstGeom>
          <a:noFill/>
        </p:spPr>
        <p:txBody>
          <a:bodyPr wrap="square" rtlCol="0" anchor="t">
            <a:noAutofit/>
          </a:bodyPr>
          <a:p>
            <a:r>
              <a:rPr lang="zh-CN" altLang="en-US">
                <a:solidFill>
                  <a:schemeClr val="bg1"/>
                </a:solidFill>
              </a:rPr>
              <a:t>Leverage the number of communications in exchange for reliability</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768985" y="374015"/>
            <a:ext cx="10615930" cy="368300"/>
          </a:xfrm>
          <a:prstGeom prst="rect">
            <a:avLst/>
          </a:prstGeom>
          <a:noFill/>
        </p:spPr>
        <p:txBody>
          <a:bodyPr wrap="square" rtlCol="0">
            <a:spAutoFit/>
          </a:bodyPr>
          <a:p>
            <a:r>
              <a:rPr lang="zh-CN" altLang="en-US">
                <a:solidFill>
                  <a:schemeClr val="bg1"/>
                </a:solidFill>
              </a:rPr>
              <a:t>If there are two traitors, there is no solution，</a:t>
            </a:r>
            <a:r>
              <a:rPr lang="en-US" altLang="zh-CN">
                <a:solidFill>
                  <a:schemeClr val="bg1"/>
                </a:solidFill>
              </a:rPr>
              <a:t>s</a:t>
            </a:r>
            <a:r>
              <a:rPr lang="zh-CN" altLang="en-US">
                <a:solidFill>
                  <a:schemeClr val="bg1"/>
                </a:solidFill>
              </a:rPr>
              <a:t>o let's say there's a traitor</a:t>
            </a:r>
            <a:endParaRPr lang="zh-CN" altLang="en-US">
              <a:solidFill>
                <a:schemeClr val="bg1"/>
              </a:solidFill>
            </a:endParaRPr>
          </a:p>
        </p:txBody>
      </p:sp>
      <p:sp>
        <p:nvSpPr>
          <p:cNvPr id="7" name="文本框 6"/>
          <p:cNvSpPr txBox="1"/>
          <p:nvPr/>
        </p:nvSpPr>
        <p:spPr>
          <a:xfrm>
            <a:off x="769620" y="1410335"/>
            <a:ext cx="10500995" cy="368300"/>
          </a:xfrm>
          <a:prstGeom prst="rect">
            <a:avLst/>
          </a:prstGeom>
          <a:noFill/>
        </p:spPr>
        <p:txBody>
          <a:bodyPr wrap="square" rtlCol="0">
            <a:spAutoFit/>
          </a:bodyPr>
          <a:p>
            <a:r>
              <a:rPr lang="zh-CN" altLang="en-US">
                <a:solidFill>
                  <a:schemeClr val="bg1"/>
                </a:solidFill>
              </a:rPr>
              <a:t>If A is traitor，B、C、D will receive three different </a:t>
            </a:r>
            <a:r>
              <a:rPr lang="en-US" altLang="zh-CN">
                <a:solidFill>
                  <a:schemeClr val="bg1"/>
                </a:solidFill>
              </a:rPr>
              <a:t>information</a:t>
            </a:r>
            <a:r>
              <a:rPr lang="zh-CN" altLang="en-US">
                <a:solidFill>
                  <a:schemeClr val="bg1"/>
                </a:solidFill>
              </a:rPr>
              <a:t>, so A is the traitor</a:t>
            </a:r>
            <a:endParaRPr lang="zh-CN" altLang="en-US">
              <a:solidFill>
                <a:schemeClr val="bg1"/>
              </a:solidFill>
            </a:endParaRPr>
          </a:p>
        </p:txBody>
      </p:sp>
      <p:pic>
        <p:nvPicPr>
          <p:cNvPr id="11" name="图片 10"/>
          <p:cNvPicPr>
            <a:picLocks noChangeAspect="1"/>
          </p:cNvPicPr>
          <p:nvPr/>
        </p:nvPicPr>
        <p:blipFill>
          <a:blip r:embed="rId1"/>
          <a:stretch>
            <a:fillRect/>
          </a:stretch>
        </p:blipFill>
        <p:spPr>
          <a:xfrm>
            <a:off x="1585595" y="2256155"/>
            <a:ext cx="7850505" cy="2802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768985" y="374015"/>
            <a:ext cx="10615930" cy="368300"/>
          </a:xfrm>
          <a:prstGeom prst="rect">
            <a:avLst/>
          </a:prstGeom>
          <a:noFill/>
        </p:spPr>
        <p:txBody>
          <a:bodyPr wrap="square" rtlCol="0">
            <a:spAutoFit/>
          </a:bodyPr>
          <a:p>
            <a:r>
              <a:rPr lang="zh-CN" altLang="en-US">
                <a:solidFill>
                  <a:schemeClr val="bg1"/>
                </a:solidFill>
              </a:rPr>
              <a:t>If there are two traitors, there is no solution，</a:t>
            </a:r>
            <a:r>
              <a:rPr lang="en-US" altLang="zh-CN">
                <a:solidFill>
                  <a:schemeClr val="bg1"/>
                </a:solidFill>
              </a:rPr>
              <a:t>s</a:t>
            </a:r>
            <a:r>
              <a:rPr lang="zh-CN" altLang="en-US">
                <a:solidFill>
                  <a:schemeClr val="bg1"/>
                </a:solidFill>
              </a:rPr>
              <a:t>o let's say there's a traitor</a:t>
            </a:r>
            <a:endParaRPr lang="zh-CN" altLang="en-US">
              <a:solidFill>
                <a:schemeClr val="bg1"/>
              </a:solidFill>
            </a:endParaRPr>
          </a:p>
        </p:txBody>
      </p:sp>
      <p:sp>
        <p:nvSpPr>
          <p:cNvPr id="7" name="文本框 6"/>
          <p:cNvSpPr txBox="1"/>
          <p:nvPr/>
        </p:nvSpPr>
        <p:spPr>
          <a:xfrm>
            <a:off x="769620" y="1410335"/>
            <a:ext cx="10500995" cy="645160"/>
          </a:xfrm>
          <a:prstGeom prst="rect">
            <a:avLst/>
          </a:prstGeom>
          <a:noFill/>
        </p:spPr>
        <p:txBody>
          <a:bodyPr wrap="square" rtlCol="0">
            <a:spAutoFit/>
          </a:bodyPr>
          <a:p>
            <a:r>
              <a:rPr lang="zh-CN" altLang="en-US">
                <a:solidFill>
                  <a:schemeClr val="bg1"/>
                </a:solidFill>
              </a:rPr>
              <a:t>If </a:t>
            </a:r>
            <a:r>
              <a:rPr lang="en-US" altLang="zh-CN">
                <a:solidFill>
                  <a:schemeClr val="bg1"/>
                </a:solidFill>
              </a:rPr>
              <a:t>B</a:t>
            </a:r>
            <a:r>
              <a:rPr lang="zh-CN" altLang="en-US">
                <a:solidFill>
                  <a:schemeClr val="bg1"/>
                </a:solidFill>
              </a:rPr>
              <a:t> is traitor，C、D will receive </a:t>
            </a:r>
            <a:r>
              <a:rPr lang="en-US" altLang="zh-CN">
                <a:solidFill>
                  <a:schemeClr val="bg1"/>
                </a:solidFill>
              </a:rPr>
              <a:t>2 identical instructions and one different instruction</a:t>
            </a:r>
            <a:endParaRPr lang="en-US" altLang="zh-CN">
              <a:solidFill>
                <a:schemeClr val="bg1"/>
              </a:solidFill>
            </a:endParaRPr>
          </a:p>
          <a:p>
            <a:r>
              <a:rPr lang="en-US" altLang="zh-CN">
                <a:solidFill>
                  <a:schemeClr val="bg1"/>
                </a:solidFill>
              </a:rPr>
              <a:t>                                 So B is a traitor</a:t>
            </a:r>
            <a:endParaRPr lang="en-US" altLang="zh-CN">
              <a:solidFill>
                <a:schemeClr val="bg1"/>
              </a:solidFill>
            </a:endParaRPr>
          </a:p>
        </p:txBody>
      </p:sp>
      <p:pic>
        <p:nvPicPr>
          <p:cNvPr id="2" name="图片 1"/>
          <p:cNvPicPr>
            <a:picLocks noChangeAspect="1"/>
          </p:cNvPicPr>
          <p:nvPr/>
        </p:nvPicPr>
        <p:blipFill>
          <a:blip r:embed="rId1"/>
          <a:stretch>
            <a:fillRect/>
          </a:stretch>
        </p:blipFill>
        <p:spPr>
          <a:xfrm>
            <a:off x="1940560" y="2529205"/>
            <a:ext cx="7886065" cy="3034665"/>
          </a:xfrm>
          <a:prstGeom prst="rect">
            <a:avLst/>
          </a:prstGeom>
        </p:spPr>
      </p:pic>
      <p:sp>
        <p:nvSpPr>
          <p:cNvPr id="3" name="文本框 2"/>
          <p:cNvSpPr txBox="1"/>
          <p:nvPr/>
        </p:nvSpPr>
        <p:spPr>
          <a:xfrm>
            <a:off x="609600" y="5820410"/>
            <a:ext cx="10972800" cy="706755"/>
          </a:xfrm>
          <a:prstGeom prst="rect">
            <a:avLst/>
          </a:prstGeom>
          <a:noFill/>
        </p:spPr>
        <p:txBody>
          <a:bodyPr wrap="square" rtlCol="0" anchor="t">
            <a:spAutoFit/>
          </a:bodyPr>
          <a:p>
            <a:r>
              <a:rPr lang="zh-CN" altLang="en-US" sz="2000">
                <a:solidFill>
                  <a:schemeClr val="bg1"/>
                </a:solidFill>
              </a:rPr>
              <a:t>When there are </a:t>
            </a:r>
            <a:r>
              <a:rPr lang="en-US" altLang="zh-CN" sz="2000">
                <a:solidFill>
                  <a:schemeClr val="bg1"/>
                </a:solidFill>
              </a:rPr>
              <a:t>N</a:t>
            </a:r>
            <a:r>
              <a:rPr lang="zh-CN" altLang="en-US" sz="2000">
                <a:solidFill>
                  <a:schemeClr val="bg1"/>
                </a:solidFill>
              </a:rPr>
              <a:t> invalid nodes, as long as the total number of nodes exceeds 3</a:t>
            </a:r>
            <a:r>
              <a:rPr lang="en-US" altLang="zh-CN" sz="2000">
                <a:solidFill>
                  <a:schemeClr val="bg1"/>
                </a:solidFill>
              </a:rPr>
              <a:t>N</a:t>
            </a:r>
            <a:r>
              <a:rPr lang="zh-CN" altLang="en-US" sz="2000">
                <a:solidFill>
                  <a:schemeClr val="bg1"/>
                </a:solidFill>
              </a:rPr>
              <a:t>, the correctness of the message can be guaranteed</a:t>
            </a:r>
            <a:endParaRPr lang="zh-CN" alt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538480" y="1828165"/>
            <a:ext cx="3843655" cy="2563495"/>
          </a:xfrm>
          <a:prstGeom prst="rect">
            <a:avLst/>
          </a:prstGeom>
          <a:noFill/>
          <a:ln w="9525">
            <a:noFill/>
          </a:ln>
        </p:spPr>
      </p:pic>
      <p:sp>
        <p:nvSpPr>
          <p:cNvPr id="4" name="文本框 3"/>
          <p:cNvSpPr txBox="1"/>
          <p:nvPr/>
        </p:nvSpPr>
        <p:spPr>
          <a:xfrm>
            <a:off x="538480" y="818515"/>
            <a:ext cx="6096000" cy="368300"/>
          </a:xfrm>
          <a:prstGeom prst="rect">
            <a:avLst/>
          </a:prstGeom>
          <a:noFill/>
        </p:spPr>
        <p:txBody>
          <a:bodyPr wrap="square" rtlCol="0" anchor="t">
            <a:spAutoFit/>
          </a:bodyPr>
          <a:p>
            <a:r>
              <a:rPr lang="zh-CN" altLang="en-US">
                <a:solidFill>
                  <a:schemeClr val="bg1"/>
                </a:solidFill>
              </a:rPr>
              <a:t>Bitcoin is a P2P form of digital currency</a:t>
            </a:r>
            <a:endParaRPr lang="zh-CN" altLang="en-US">
              <a:solidFill>
                <a:schemeClr val="bg1"/>
              </a:solidFill>
            </a:endParaRPr>
          </a:p>
        </p:txBody>
      </p:sp>
      <p:sp>
        <p:nvSpPr>
          <p:cNvPr id="5" name="文本框 4"/>
          <p:cNvSpPr txBox="1"/>
          <p:nvPr/>
        </p:nvSpPr>
        <p:spPr>
          <a:xfrm>
            <a:off x="5708015" y="349250"/>
            <a:ext cx="6096000" cy="2553335"/>
          </a:xfrm>
          <a:prstGeom prst="rect">
            <a:avLst/>
          </a:prstGeom>
          <a:noFill/>
        </p:spPr>
        <p:txBody>
          <a:bodyPr wrap="square" rtlCol="0" anchor="t">
            <a:spAutoFit/>
          </a:bodyPr>
          <a:p>
            <a:r>
              <a:rPr lang="zh-CN" altLang="en-US" sz="2000">
                <a:solidFill>
                  <a:schemeClr val="bg1"/>
                </a:solidFill>
              </a:rPr>
              <a:t>The consensus mechanism used by Bitcoin - POW</a:t>
            </a:r>
            <a:endParaRPr lang="zh-CN" altLang="en-US" sz="2000">
              <a:solidFill>
                <a:schemeClr val="bg1"/>
              </a:solidFill>
            </a:endParaRPr>
          </a:p>
          <a:p>
            <a:r>
              <a:rPr lang="zh-CN" altLang="en-US" sz="2000">
                <a:solidFill>
                  <a:schemeClr val="bg1"/>
                </a:solidFill>
              </a:rPr>
              <a:t>（</a:t>
            </a:r>
            <a:r>
              <a:rPr lang="en-US" altLang="zh-CN" sz="2000">
                <a:solidFill>
                  <a:schemeClr val="bg1"/>
                </a:solidFill>
              </a:rPr>
              <a:t>proof of work</a:t>
            </a:r>
            <a:r>
              <a:rPr lang="zh-CN" altLang="en-US" sz="2000">
                <a:solidFill>
                  <a:schemeClr val="bg1"/>
                </a:solidFill>
              </a:rPr>
              <a:t>）</a:t>
            </a:r>
            <a:endParaRPr lang="zh-CN" altLang="en-US" sz="2000">
              <a:solidFill>
                <a:schemeClr val="bg1"/>
              </a:solidFill>
            </a:endParaRPr>
          </a:p>
          <a:p>
            <a:endParaRPr lang="zh-CN" altLang="en-US" sz="2000">
              <a:solidFill>
                <a:schemeClr val="bg1"/>
              </a:solidFill>
            </a:endParaRPr>
          </a:p>
          <a:p>
            <a:endParaRPr lang="zh-CN" altLang="en-US" sz="2000">
              <a:solidFill>
                <a:schemeClr val="bg1"/>
              </a:solidFill>
            </a:endParaRPr>
          </a:p>
          <a:p>
            <a:r>
              <a:rPr lang="en-US" altLang="zh-CN" sz="2000">
                <a:solidFill>
                  <a:schemeClr val="bg1"/>
                </a:solidFill>
              </a:rPr>
              <a:t>And how to proof the computer is hard working</a:t>
            </a:r>
            <a:endParaRPr lang="zh-CN" altLang="en-US" sz="2000">
              <a:solidFill>
                <a:schemeClr val="bg1"/>
              </a:solidFill>
            </a:endParaRPr>
          </a:p>
          <a:p>
            <a:endParaRPr lang="zh-CN" altLang="en-US" sz="2000">
              <a:solidFill>
                <a:schemeClr val="bg1"/>
              </a:solidFill>
            </a:endParaRPr>
          </a:p>
          <a:p>
            <a:endParaRPr lang="zh-CN" altLang="en-US" sz="2000">
              <a:solidFill>
                <a:schemeClr val="bg1"/>
              </a:solidFill>
            </a:endParaRPr>
          </a:p>
          <a:p>
            <a:endParaRPr lang="zh-CN" altLang="en-US" sz="2000">
              <a:solidFill>
                <a:schemeClr val="bg1"/>
              </a:solidFill>
            </a:endParaRPr>
          </a:p>
        </p:txBody>
      </p:sp>
      <p:pic>
        <p:nvPicPr>
          <p:cNvPr id="6" name="图片 5"/>
          <p:cNvPicPr>
            <a:picLocks noChangeAspect="1"/>
          </p:cNvPicPr>
          <p:nvPr/>
        </p:nvPicPr>
        <p:blipFill>
          <a:blip r:embed="rId2"/>
          <a:stretch>
            <a:fillRect/>
          </a:stretch>
        </p:blipFill>
        <p:spPr>
          <a:xfrm>
            <a:off x="6950710" y="2403475"/>
            <a:ext cx="3876675" cy="320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109345" y="1148715"/>
            <a:ext cx="9792335" cy="4381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58775" y="284480"/>
            <a:ext cx="10124440" cy="4890135"/>
          </a:xfrm>
          <a:prstGeom prst="rect">
            <a:avLst/>
          </a:prstGeom>
        </p:spPr>
      </p:pic>
      <p:sp>
        <p:nvSpPr>
          <p:cNvPr id="5" name="文本框 4"/>
          <p:cNvSpPr txBox="1"/>
          <p:nvPr/>
        </p:nvSpPr>
        <p:spPr>
          <a:xfrm>
            <a:off x="216535" y="5375275"/>
            <a:ext cx="6367780" cy="1014730"/>
          </a:xfrm>
          <a:prstGeom prst="rect">
            <a:avLst/>
          </a:prstGeom>
          <a:noFill/>
        </p:spPr>
        <p:txBody>
          <a:bodyPr wrap="square" rtlCol="0">
            <a:spAutoFit/>
          </a:bodyPr>
          <a:p>
            <a:r>
              <a:rPr lang="en-US" altLang="zh-CN" sz="2000">
                <a:solidFill>
                  <a:schemeClr val="bg1"/>
                </a:solidFill>
              </a:rPr>
              <a:t>NONCE can reflect the real workload.</a:t>
            </a:r>
            <a:endParaRPr lang="en-US" altLang="zh-CN" sz="2000">
              <a:solidFill>
                <a:schemeClr val="bg1"/>
              </a:solidFill>
            </a:endParaRPr>
          </a:p>
          <a:p>
            <a:r>
              <a:rPr lang="en-US" altLang="zh-CN" sz="2000">
                <a:solidFill>
                  <a:schemeClr val="bg1"/>
                </a:solidFill>
              </a:rPr>
              <a:t>The process of constantly searching for NONCE is also called "mining"</a:t>
            </a:r>
            <a:endParaRPr lang="en-US" altLang="zh-CN" sz="2000">
              <a:solidFill>
                <a:schemeClr val="bg1"/>
              </a:solidFill>
            </a:endParaRPr>
          </a:p>
        </p:txBody>
      </p:sp>
      <p:pic>
        <p:nvPicPr>
          <p:cNvPr id="6" name="图片 5"/>
          <p:cNvPicPr>
            <a:picLocks noChangeAspect="1"/>
          </p:cNvPicPr>
          <p:nvPr/>
        </p:nvPicPr>
        <p:blipFill>
          <a:blip r:embed="rId2"/>
          <a:stretch>
            <a:fillRect/>
          </a:stretch>
        </p:blipFill>
        <p:spPr>
          <a:xfrm>
            <a:off x="7019925" y="5294630"/>
            <a:ext cx="2981325" cy="1476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0650" y="953770"/>
            <a:ext cx="6315075" cy="4429125"/>
          </a:xfrm>
          <a:prstGeom prst="rect">
            <a:avLst/>
          </a:prstGeom>
        </p:spPr>
      </p:pic>
      <p:pic>
        <p:nvPicPr>
          <p:cNvPr id="5" name="图片 4"/>
          <p:cNvPicPr>
            <a:picLocks noChangeAspect="1"/>
          </p:cNvPicPr>
          <p:nvPr/>
        </p:nvPicPr>
        <p:blipFill>
          <a:blip r:embed="rId2"/>
          <a:stretch>
            <a:fillRect/>
          </a:stretch>
        </p:blipFill>
        <p:spPr>
          <a:xfrm>
            <a:off x="1614805" y="1372870"/>
            <a:ext cx="8724900" cy="401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73075" y="790575"/>
            <a:ext cx="7172325" cy="5276850"/>
          </a:xfrm>
          <a:prstGeom prst="rect">
            <a:avLst/>
          </a:prstGeom>
        </p:spPr>
      </p:pic>
      <p:pic>
        <p:nvPicPr>
          <p:cNvPr id="5" name="图片 4"/>
          <p:cNvPicPr>
            <a:picLocks noChangeAspect="1"/>
          </p:cNvPicPr>
          <p:nvPr/>
        </p:nvPicPr>
        <p:blipFill>
          <a:blip r:embed="rId2"/>
          <a:stretch>
            <a:fillRect/>
          </a:stretch>
        </p:blipFill>
        <p:spPr>
          <a:xfrm>
            <a:off x="772795" y="1028700"/>
            <a:ext cx="10022840" cy="4623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1miz-E818107-6D594D61"/>
          <p:cNvPicPr>
            <a:picLocks noChangeAspect="1"/>
          </p:cNvPicPr>
          <p:nvPr>
            <p:custDataLst>
              <p:tags r:id="rId1"/>
            </p:custDataLst>
          </p:nvPr>
        </p:nvPicPr>
        <p:blipFill>
          <a:blip r:embed="rId2"/>
          <a:stretch>
            <a:fillRect/>
          </a:stretch>
        </p:blipFill>
        <p:spPr>
          <a:xfrm rot="9540000">
            <a:off x="-5520055" y="-907415"/>
            <a:ext cx="8521700" cy="8901430"/>
          </a:xfrm>
          <a:prstGeom prst="rect">
            <a:avLst/>
          </a:prstGeom>
        </p:spPr>
      </p:pic>
      <p:pic>
        <p:nvPicPr>
          <p:cNvPr id="3" name="图片 2" descr="51miz-E818107-6D594D61"/>
          <p:cNvPicPr>
            <a:picLocks noChangeAspect="1"/>
          </p:cNvPicPr>
          <p:nvPr>
            <p:custDataLst>
              <p:tags r:id="rId3"/>
            </p:custDataLst>
          </p:nvPr>
        </p:nvPicPr>
        <p:blipFill>
          <a:blip r:embed="rId2"/>
          <a:stretch>
            <a:fillRect/>
          </a:stretch>
        </p:blipFill>
        <p:spPr>
          <a:xfrm rot="12060000" flipH="1">
            <a:off x="8670925" y="-1021715"/>
            <a:ext cx="8521700" cy="890143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3291" y="1625156"/>
            <a:ext cx="1605418" cy="1554147"/>
          </a:xfrm>
          <a:prstGeom prst="rect">
            <a:avLst/>
          </a:prstGeom>
          <a:effectLst>
            <a:outerShdw blurRad="101600" dist="38100" dir="2700000" algn="tl" rotWithShape="0">
              <a:schemeClr val="bg1">
                <a:lumMod val="50000"/>
                <a:alpha val="37000"/>
              </a:schemeClr>
            </a:outerShdw>
          </a:effectLst>
        </p:spPr>
      </p:pic>
      <p:sp>
        <p:nvSpPr>
          <p:cNvPr id="5" name="文本框 9"/>
          <p:cNvSpPr txBox="1"/>
          <p:nvPr/>
        </p:nvSpPr>
        <p:spPr>
          <a:xfrm>
            <a:off x="3256597" y="2642235"/>
            <a:ext cx="5678805" cy="1630045"/>
          </a:xfrm>
          <a:prstGeom prst="rect">
            <a:avLst/>
          </a:prstGeom>
          <a:noFill/>
        </p:spPr>
        <p:txBody>
          <a:bodyPr wrap="square" lIns="91440" tIns="45720" rIns="91440" bIns="45720" rtlCol="0">
            <a:spAutoFit/>
          </a:bodyPr>
          <a:lstStyle/>
          <a:p>
            <a:pPr marL="0" lvl="1" algn="ctr">
              <a:lnSpc>
                <a:spcPts val="6000"/>
              </a:lnSpc>
            </a:pPr>
            <a:r>
              <a:rPr lang="en-US" altLang="zh-CN" sz="3600" b="1" dirty="0">
                <a:solidFill>
                  <a:schemeClr val="bg1"/>
                </a:solidFill>
                <a:cs typeface="+mn-ea"/>
                <a:sym typeface="+mn-lt"/>
              </a:rPr>
              <a:t>PART 3 </a:t>
            </a:r>
            <a:r>
              <a:rPr lang="en-US" altLang="zh-CN" sz="3600" dirty="0">
                <a:solidFill>
                  <a:schemeClr val="bg1"/>
                </a:solidFill>
                <a:cs typeface="+mn-ea"/>
                <a:sym typeface="+mn-lt"/>
              </a:rPr>
              <a:t>D</a:t>
            </a:r>
            <a:r>
              <a:rPr lang="zh-CN" altLang="en-US" sz="3600" dirty="0">
                <a:solidFill>
                  <a:schemeClr val="bg1"/>
                </a:solidFill>
                <a:cs typeface="+mn-ea"/>
                <a:sym typeface="+mn-lt"/>
              </a:rPr>
              <a:t>angers</a:t>
            </a:r>
            <a:endParaRPr lang="zh-CN" altLang="en-US" sz="3600" b="0" dirty="0">
              <a:solidFill>
                <a:schemeClr val="bg1"/>
              </a:solidFill>
              <a:latin typeface="+mn-lt"/>
              <a:cs typeface="+mn-ea"/>
              <a:sym typeface="+mn-lt"/>
            </a:endParaRPr>
          </a:p>
          <a:p>
            <a:pPr marL="0" lvl="1" algn="ctr">
              <a:lnSpc>
                <a:spcPts val="6000"/>
              </a:lnSpc>
            </a:pPr>
            <a:endParaRPr lang="zh-CN" altLang="en-US" sz="3600" b="0" dirty="0">
              <a:solidFill>
                <a:schemeClr val="bg1"/>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1132205"/>
            <a:ext cx="5859780" cy="1198880"/>
          </a:xfrm>
          <a:prstGeom prst="rect">
            <a:avLst/>
          </a:prstGeom>
          <a:noFill/>
        </p:spPr>
        <p:txBody>
          <a:bodyPr wrap="square" rtlCol="0" anchor="t">
            <a:spAutoFit/>
          </a:bodyPr>
          <a:p>
            <a:r>
              <a:rPr lang="zh-CN" altLang="en-US">
                <a:solidFill>
                  <a:schemeClr val="bg1"/>
                </a:solidFill>
              </a:rPr>
              <a:t>If honest nodes are larger than malicious nodes, then it is safe</a:t>
            </a:r>
            <a:r>
              <a:rPr lang="en-US" altLang="zh-CN">
                <a:solidFill>
                  <a:schemeClr val="bg1"/>
                </a:solidFill>
              </a:rPr>
              <a:t>.</a:t>
            </a:r>
            <a:r>
              <a:rPr lang="zh-CN" altLang="en-US">
                <a:solidFill>
                  <a:schemeClr val="bg1"/>
                </a:solidFill>
              </a:rPr>
              <a:t> </a:t>
            </a:r>
            <a:endParaRPr lang="zh-CN" altLang="en-US">
              <a:solidFill>
                <a:schemeClr val="bg1"/>
              </a:solidFill>
            </a:endParaRPr>
          </a:p>
          <a:p>
            <a:r>
              <a:rPr lang="en-US" altLang="zh-CN">
                <a:solidFill>
                  <a:schemeClr val="bg1"/>
                </a:solidFill>
              </a:rPr>
              <a:t>O</a:t>
            </a:r>
            <a:r>
              <a:rPr lang="zh-CN" altLang="en-US">
                <a:solidFill>
                  <a:schemeClr val="bg1"/>
                </a:solidFill>
              </a:rPr>
              <a:t>therwise, there is a possibility of being attacked.</a:t>
            </a:r>
            <a:endParaRPr lang="zh-CN" altLang="en-US">
              <a:solidFill>
                <a:schemeClr val="bg1"/>
              </a:solidFill>
            </a:endParaRPr>
          </a:p>
        </p:txBody>
      </p:sp>
      <p:pic>
        <p:nvPicPr>
          <p:cNvPr id="7" name="图片 6"/>
          <p:cNvPicPr>
            <a:picLocks noChangeAspect="1"/>
          </p:cNvPicPr>
          <p:nvPr/>
        </p:nvPicPr>
        <p:blipFill>
          <a:blip r:embed="rId1"/>
          <a:stretch>
            <a:fillRect/>
          </a:stretch>
        </p:blipFill>
        <p:spPr>
          <a:xfrm>
            <a:off x="3175" y="2438400"/>
            <a:ext cx="3876675" cy="990600"/>
          </a:xfrm>
          <a:prstGeom prst="rect">
            <a:avLst/>
          </a:prstGeom>
        </p:spPr>
      </p:pic>
      <p:sp>
        <p:nvSpPr>
          <p:cNvPr id="8" name="文本框 7"/>
          <p:cNvSpPr txBox="1"/>
          <p:nvPr/>
        </p:nvSpPr>
        <p:spPr>
          <a:xfrm>
            <a:off x="6096000" y="1209040"/>
            <a:ext cx="6096000" cy="368300"/>
          </a:xfrm>
          <a:prstGeom prst="rect">
            <a:avLst/>
          </a:prstGeom>
          <a:noFill/>
        </p:spPr>
        <p:txBody>
          <a:bodyPr wrap="square" rtlCol="0" anchor="t">
            <a:spAutoFit/>
          </a:bodyPr>
          <a:p>
            <a:r>
              <a:rPr lang="zh-CN" altLang="en-US">
                <a:solidFill>
                  <a:schemeClr val="bg1"/>
                </a:solidFill>
              </a:rPr>
              <a:t>This attack we call a </a:t>
            </a:r>
            <a:r>
              <a:rPr lang="en-US" altLang="zh-CN">
                <a:solidFill>
                  <a:schemeClr val="bg1"/>
                </a:solidFill>
              </a:rPr>
              <a:t>“</a:t>
            </a:r>
            <a:r>
              <a:rPr lang="zh-CN" altLang="en-US">
                <a:solidFill>
                  <a:schemeClr val="bg1"/>
                </a:solidFill>
              </a:rPr>
              <a:t>51% attack</a:t>
            </a:r>
            <a:r>
              <a:rPr lang="en-US" altLang="zh-CN">
                <a:solidFill>
                  <a:schemeClr val="bg1"/>
                </a:solidFill>
              </a:rPr>
              <a:t>”</a:t>
            </a:r>
            <a:endParaRPr lang="en-US" altLang="zh-CN">
              <a:solidFill>
                <a:schemeClr val="bg1"/>
              </a:solidFill>
            </a:endParaRPr>
          </a:p>
        </p:txBody>
      </p:sp>
      <p:pic>
        <p:nvPicPr>
          <p:cNvPr id="101" name="图片 100"/>
          <p:cNvPicPr/>
          <p:nvPr/>
        </p:nvPicPr>
        <p:blipFill>
          <a:blip r:embed="rId2"/>
          <a:stretch>
            <a:fillRect/>
          </a:stretch>
        </p:blipFill>
        <p:spPr>
          <a:xfrm>
            <a:off x="5954395" y="1577340"/>
            <a:ext cx="5233035" cy="2745740"/>
          </a:xfrm>
          <a:prstGeom prst="rect">
            <a:avLst/>
          </a:prstGeom>
          <a:noFill/>
          <a:ln w="9525">
            <a:noFill/>
          </a:ln>
        </p:spPr>
      </p:pic>
      <p:pic>
        <p:nvPicPr>
          <p:cNvPr id="2" name="图片 1"/>
          <p:cNvPicPr>
            <a:picLocks noChangeAspect="1"/>
          </p:cNvPicPr>
          <p:nvPr/>
        </p:nvPicPr>
        <p:blipFill>
          <a:blip r:embed="rId3"/>
          <a:stretch>
            <a:fillRect/>
          </a:stretch>
        </p:blipFill>
        <p:spPr>
          <a:xfrm>
            <a:off x="172085" y="4419600"/>
            <a:ext cx="5514975" cy="1981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1miz-E818107-6D594D61"/>
          <p:cNvPicPr>
            <a:picLocks noChangeAspect="1"/>
          </p:cNvPicPr>
          <p:nvPr>
            <p:custDataLst>
              <p:tags r:id="rId1"/>
            </p:custDataLst>
          </p:nvPr>
        </p:nvPicPr>
        <p:blipFill>
          <a:blip r:embed="rId2"/>
          <a:stretch>
            <a:fillRect/>
          </a:stretch>
        </p:blipFill>
        <p:spPr>
          <a:xfrm rot="9540000">
            <a:off x="-5520055" y="-907415"/>
            <a:ext cx="8521700" cy="8901430"/>
          </a:xfrm>
          <a:prstGeom prst="rect">
            <a:avLst/>
          </a:prstGeom>
        </p:spPr>
      </p:pic>
      <p:pic>
        <p:nvPicPr>
          <p:cNvPr id="3" name="图片 2" descr="51miz-E818107-6D594D61"/>
          <p:cNvPicPr>
            <a:picLocks noChangeAspect="1"/>
          </p:cNvPicPr>
          <p:nvPr>
            <p:custDataLst>
              <p:tags r:id="rId3"/>
            </p:custDataLst>
          </p:nvPr>
        </p:nvPicPr>
        <p:blipFill>
          <a:blip r:embed="rId2"/>
          <a:stretch>
            <a:fillRect/>
          </a:stretch>
        </p:blipFill>
        <p:spPr>
          <a:xfrm rot="12060000" flipH="1">
            <a:off x="8670925" y="-1021715"/>
            <a:ext cx="8521700" cy="890143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3291" y="1625156"/>
            <a:ext cx="1605418" cy="1554147"/>
          </a:xfrm>
          <a:prstGeom prst="rect">
            <a:avLst/>
          </a:prstGeom>
          <a:effectLst>
            <a:outerShdw blurRad="101600" dist="38100" dir="2700000" algn="tl" rotWithShape="0">
              <a:schemeClr val="bg1">
                <a:lumMod val="50000"/>
                <a:alpha val="37000"/>
              </a:schemeClr>
            </a:outerShdw>
          </a:effectLst>
        </p:spPr>
      </p:pic>
      <p:sp>
        <p:nvSpPr>
          <p:cNvPr id="7" name="文本框 9"/>
          <p:cNvSpPr txBox="1"/>
          <p:nvPr/>
        </p:nvSpPr>
        <p:spPr>
          <a:xfrm>
            <a:off x="2404745" y="2642235"/>
            <a:ext cx="7583805" cy="860425"/>
          </a:xfrm>
          <a:prstGeom prst="rect">
            <a:avLst/>
          </a:prstGeom>
          <a:noFill/>
        </p:spPr>
        <p:txBody>
          <a:bodyPr wrap="square" lIns="91440" tIns="45720" rIns="91440" bIns="45720" rtlCol="0">
            <a:spAutoFit/>
          </a:bodyPr>
          <a:lstStyle/>
          <a:p>
            <a:pPr marL="0" lvl="1" algn="ctr">
              <a:lnSpc>
                <a:spcPts val="6000"/>
              </a:lnSpc>
            </a:pPr>
            <a:r>
              <a:rPr lang="en-US" altLang="zh-CN" sz="3600" b="1" dirty="0">
                <a:solidFill>
                  <a:schemeClr val="bg1"/>
                </a:solidFill>
                <a:cs typeface="+mn-ea"/>
                <a:sym typeface="+mn-lt"/>
              </a:rPr>
              <a:t>PART 1 </a:t>
            </a:r>
            <a:r>
              <a:rPr lang="en-US" altLang="zh-CN" sz="3600" dirty="0">
                <a:solidFill>
                  <a:schemeClr val="bg1"/>
                </a:solidFill>
                <a:cs typeface="+mn-ea"/>
                <a:sym typeface="+mn-lt"/>
              </a:rPr>
              <a:t>D</a:t>
            </a:r>
            <a:r>
              <a:rPr lang="zh-CN" altLang="en-US" sz="3600" dirty="0">
                <a:solidFill>
                  <a:schemeClr val="bg1"/>
                </a:solidFill>
                <a:cs typeface="+mn-ea"/>
                <a:sym typeface="+mn-lt"/>
              </a:rPr>
              <a:t>efinition</a:t>
            </a:r>
            <a:endParaRPr lang="zh-CN" altLang="en-US" sz="3600" b="1" dirty="0">
              <a:solidFill>
                <a:schemeClr val="bg1"/>
              </a:solidFill>
              <a:cs typeface="+mn-ea"/>
              <a:sym typeface="+mn-lt"/>
            </a:endParaRPr>
          </a:p>
        </p:txBody>
      </p:sp>
      <p:sp>
        <p:nvSpPr>
          <p:cNvPr id="9" name="标题 1"/>
          <p:cNvSpPr txBox="1"/>
          <p:nvPr/>
        </p:nvSpPr>
        <p:spPr>
          <a:xfrm>
            <a:off x="3441844" y="3832136"/>
            <a:ext cx="5510241" cy="709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2200"/>
              </a:lnSpc>
              <a:defRPr/>
            </a:pPr>
            <a:r>
              <a:rPr lang="en-US" altLang="zh-CN" sz="2400" b="1" dirty="0">
                <a:solidFill>
                  <a:schemeClr val="bg1"/>
                </a:solidFill>
                <a:cs typeface="+mn-ea"/>
                <a:sym typeface="+mn-lt"/>
              </a:rPr>
              <a:t>What is the </a:t>
            </a:r>
            <a:r>
              <a:rPr lang="en-US" altLang="zh-CN" sz="2400" noProof="0" dirty="0">
                <a:ln>
                  <a:noFill/>
                </a:ln>
                <a:solidFill>
                  <a:srgbClr val="FFFFFF"/>
                </a:solidFill>
                <a:effectLst/>
                <a:uLnTx/>
                <a:uFillTx/>
                <a:latin typeface="+mj-ea"/>
                <a:cs typeface="+mn-ea"/>
                <a:sym typeface="+mn-lt"/>
              </a:rPr>
              <a:t>blockchain</a:t>
            </a:r>
            <a:r>
              <a:rPr lang="zh-CN" altLang="en-US" sz="2400" noProof="0" dirty="0">
                <a:ln>
                  <a:noFill/>
                </a:ln>
                <a:solidFill>
                  <a:srgbClr val="FFFFFF"/>
                </a:solidFill>
                <a:effectLst/>
                <a:uLnTx/>
                <a:uFillTx/>
                <a:latin typeface="+mj-ea"/>
                <a:cs typeface="+mn-ea"/>
                <a:sym typeface="+mn-lt"/>
              </a:rPr>
              <a:t>？</a:t>
            </a:r>
            <a:endParaRPr lang="zh-CN" altLang="en-US" sz="2400" noProof="0" dirty="0">
              <a:ln>
                <a:noFill/>
              </a:ln>
              <a:solidFill>
                <a:srgbClr val="FFFFFF"/>
              </a:solidFill>
              <a:effectLst/>
              <a:uLnTx/>
              <a:uFillTx/>
              <a:latin typeface="+mj-ea"/>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par>
                          <p:cTn id="14" fill="hold">
                            <p:stCondLst>
                              <p:cond delay="1000"/>
                            </p:stCondLst>
                            <p:childTnLst>
                              <p:par>
                                <p:cTn id="15" presetID="37"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900" decel="100000" fill="hold"/>
                                        <p:tgtEl>
                                          <p:spTgt spid="9"/>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266065" y="320675"/>
            <a:ext cx="6096000" cy="521970"/>
          </a:xfrm>
          <a:prstGeom prst="rect">
            <a:avLst/>
          </a:prstGeom>
          <a:noFill/>
        </p:spPr>
        <p:txBody>
          <a:bodyPr wrap="square" rtlCol="0" anchor="t">
            <a:spAutoFit/>
          </a:bodyPr>
          <a:p>
            <a:r>
              <a:rPr lang="zh-CN" altLang="en-US" sz="2800">
                <a:solidFill>
                  <a:schemeClr val="bg1"/>
                </a:solidFill>
              </a:rPr>
              <a:t>Double-spending</a:t>
            </a:r>
            <a:endParaRPr lang="zh-CN" altLang="en-US" sz="2800">
              <a:solidFill>
                <a:schemeClr val="bg1"/>
              </a:solidFill>
            </a:endParaRPr>
          </a:p>
        </p:txBody>
      </p:sp>
      <p:pic>
        <p:nvPicPr>
          <p:cNvPr id="10" name="图片 9"/>
          <p:cNvPicPr>
            <a:picLocks noChangeAspect="1"/>
          </p:cNvPicPr>
          <p:nvPr/>
        </p:nvPicPr>
        <p:blipFill>
          <a:blip r:embed="rId1"/>
          <a:stretch>
            <a:fillRect/>
          </a:stretch>
        </p:blipFill>
        <p:spPr>
          <a:xfrm>
            <a:off x="86360" y="1040130"/>
            <a:ext cx="4514850" cy="1771650"/>
          </a:xfrm>
          <a:prstGeom prst="rect">
            <a:avLst/>
          </a:prstGeom>
        </p:spPr>
      </p:pic>
      <p:pic>
        <p:nvPicPr>
          <p:cNvPr id="12" name="图片 11"/>
          <p:cNvPicPr>
            <a:picLocks noChangeAspect="1"/>
          </p:cNvPicPr>
          <p:nvPr/>
        </p:nvPicPr>
        <p:blipFill>
          <a:blip r:embed="rId2"/>
          <a:stretch>
            <a:fillRect/>
          </a:stretch>
        </p:blipFill>
        <p:spPr>
          <a:xfrm>
            <a:off x="457835" y="3223260"/>
            <a:ext cx="8665210" cy="1033145"/>
          </a:xfrm>
          <a:prstGeom prst="rect">
            <a:avLst/>
          </a:prstGeom>
        </p:spPr>
      </p:pic>
      <p:sp>
        <p:nvSpPr>
          <p:cNvPr id="13" name="文本框 12"/>
          <p:cNvSpPr txBox="1"/>
          <p:nvPr/>
        </p:nvSpPr>
        <p:spPr>
          <a:xfrm>
            <a:off x="626745" y="2842260"/>
            <a:ext cx="4064000" cy="368300"/>
          </a:xfrm>
          <a:prstGeom prst="rect">
            <a:avLst/>
          </a:prstGeom>
          <a:noFill/>
        </p:spPr>
        <p:txBody>
          <a:bodyPr wrap="square" rtlCol="0">
            <a:spAutoFit/>
          </a:bodyPr>
          <a:p>
            <a:r>
              <a:rPr lang="zh-CN" altLang="en-US">
                <a:solidFill>
                  <a:schemeClr val="bg1"/>
                </a:solidFill>
              </a:rPr>
              <a:t>Block 100: A pays B 10BTC</a:t>
            </a:r>
            <a:endParaRPr lang="zh-CN" altLang="en-US">
              <a:solidFill>
                <a:schemeClr val="bg1"/>
              </a:solidFill>
            </a:endParaRPr>
          </a:p>
        </p:txBody>
      </p:sp>
      <p:pic>
        <p:nvPicPr>
          <p:cNvPr id="14" name="图片 13"/>
          <p:cNvPicPr>
            <a:picLocks noChangeAspect="1"/>
          </p:cNvPicPr>
          <p:nvPr/>
        </p:nvPicPr>
        <p:blipFill>
          <a:blip r:embed="rId3"/>
          <a:stretch>
            <a:fillRect/>
          </a:stretch>
        </p:blipFill>
        <p:spPr>
          <a:xfrm>
            <a:off x="266065" y="4424045"/>
            <a:ext cx="10544175" cy="1990725"/>
          </a:xfrm>
          <a:prstGeom prst="rect">
            <a:avLst/>
          </a:prstGeom>
        </p:spPr>
      </p:pic>
      <p:sp>
        <p:nvSpPr>
          <p:cNvPr id="15" name="文本框 14"/>
          <p:cNvSpPr txBox="1"/>
          <p:nvPr/>
        </p:nvSpPr>
        <p:spPr>
          <a:xfrm>
            <a:off x="457835" y="6414770"/>
            <a:ext cx="4064000" cy="368300"/>
          </a:xfrm>
          <a:prstGeom prst="rect">
            <a:avLst/>
          </a:prstGeom>
          <a:noFill/>
        </p:spPr>
        <p:txBody>
          <a:bodyPr wrap="square" rtlCol="0">
            <a:spAutoFit/>
          </a:bodyPr>
          <a:p>
            <a:r>
              <a:rPr lang="en-US" altLang="zh-CN">
                <a:solidFill>
                  <a:schemeClr val="bg1"/>
                </a:solidFill>
              </a:rPr>
              <a:t>New </a:t>
            </a:r>
            <a:r>
              <a:rPr lang="zh-CN" altLang="en-US">
                <a:solidFill>
                  <a:schemeClr val="bg1"/>
                </a:solidFill>
              </a:rPr>
              <a:t>Block 100: A pays </a:t>
            </a:r>
            <a:r>
              <a:rPr lang="en-US" altLang="zh-CN">
                <a:solidFill>
                  <a:schemeClr val="bg1"/>
                </a:solidFill>
              </a:rPr>
              <a:t>A</a:t>
            </a:r>
            <a:r>
              <a:rPr lang="zh-CN" altLang="en-US">
                <a:solidFill>
                  <a:schemeClr val="bg1"/>
                </a:solidFill>
              </a:rPr>
              <a:t> 10BTC</a:t>
            </a:r>
            <a:endParaRPr lang="zh-CN" altLang="en-US">
              <a:solidFill>
                <a:schemeClr val="bg1"/>
              </a:solidFill>
            </a:endParaRPr>
          </a:p>
        </p:txBody>
      </p:sp>
      <p:sp>
        <p:nvSpPr>
          <p:cNvPr id="16" name="文本框 15"/>
          <p:cNvSpPr txBox="1"/>
          <p:nvPr/>
        </p:nvSpPr>
        <p:spPr>
          <a:xfrm>
            <a:off x="5154930" y="2321560"/>
            <a:ext cx="6096000" cy="368300"/>
          </a:xfrm>
          <a:prstGeom prst="rect">
            <a:avLst/>
          </a:prstGeom>
          <a:noFill/>
        </p:spPr>
        <p:txBody>
          <a:bodyPr wrap="square" rtlCol="0" anchor="t">
            <a:spAutoFit/>
          </a:bodyPr>
          <a:p>
            <a:r>
              <a:rPr lang="zh-CN" altLang="en-US">
                <a:solidFill>
                  <a:schemeClr val="bg1"/>
                </a:solidFill>
              </a:rPr>
              <a:t>Longest chain first principle</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37820" y="1291590"/>
            <a:ext cx="6096000" cy="2584450"/>
          </a:xfrm>
          <a:prstGeom prst="rect">
            <a:avLst/>
          </a:prstGeom>
          <a:noFill/>
        </p:spPr>
        <p:txBody>
          <a:bodyPr wrap="square" rtlCol="0" anchor="t">
            <a:spAutoFit/>
          </a:bodyPr>
          <a:p>
            <a:r>
              <a:rPr lang="en-US" altLang="zh-CN">
                <a:solidFill>
                  <a:schemeClr val="bg1"/>
                </a:solidFill>
              </a:rPr>
              <a:t>1. </a:t>
            </a:r>
            <a:r>
              <a:rPr lang="zh-CN" altLang="en-US">
                <a:solidFill>
                  <a:schemeClr val="bg1"/>
                </a:solidFill>
              </a:rPr>
              <a:t>Lack of third party protection</a:t>
            </a:r>
            <a:r>
              <a:rPr lang="en-US" altLang="zh-CN">
                <a:solidFill>
                  <a:schemeClr val="bg1"/>
                </a:solidFill>
              </a:rPr>
              <a:t>(for example banks)</a:t>
            </a:r>
            <a:endParaRPr lang="en-US" altLang="zh-CN">
              <a:solidFill>
                <a:schemeClr val="bg1"/>
              </a:solidFill>
            </a:endParaRPr>
          </a:p>
          <a:p>
            <a:endParaRPr lang="en-US" altLang="zh-CN">
              <a:solidFill>
                <a:schemeClr val="bg1"/>
              </a:solidFill>
            </a:endParaRPr>
          </a:p>
          <a:p>
            <a:r>
              <a:rPr lang="en-US" altLang="zh-CN">
                <a:solidFill>
                  <a:schemeClr val="bg1"/>
                </a:solidFill>
              </a:rPr>
              <a:t>2. Lack of privacy</a:t>
            </a:r>
            <a:endParaRPr lang="en-US" altLang="zh-CN">
              <a:solidFill>
                <a:schemeClr val="bg1"/>
              </a:solidFill>
            </a:endParaRPr>
          </a:p>
          <a:p>
            <a:endParaRPr lang="en-US" altLang="zh-CN">
              <a:solidFill>
                <a:schemeClr val="bg1"/>
              </a:solidFill>
            </a:endParaRPr>
          </a:p>
          <a:p>
            <a:r>
              <a:rPr lang="en-US" altLang="zh-CN">
                <a:solidFill>
                  <a:schemeClr val="bg1"/>
                </a:solidFill>
              </a:rPr>
              <a:t>3. Fraud risk</a:t>
            </a:r>
            <a:endParaRPr lang="en-US" altLang="zh-CN">
              <a:solidFill>
                <a:schemeClr val="bg1"/>
              </a:solidFill>
            </a:endParaRPr>
          </a:p>
          <a:p>
            <a:endParaRPr lang="en-US" altLang="zh-CN">
              <a:solidFill>
                <a:schemeClr val="bg1"/>
              </a:solidFill>
            </a:endParaRPr>
          </a:p>
          <a:p>
            <a:r>
              <a:rPr lang="en-US" altLang="zh-CN">
                <a:solidFill>
                  <a:schemeClr val="bg1"/>
                </a:solidFill>
              </a:rPr>
              <a:t>4. Legal Risk</a:t>
            </a:r>
            <a:endParaRPr lang="en-US" altLang="zh-CN">
              <a:solidFill>
                <a:schemeClr val="bg1"/>
              </a:solidFill>
            </a:endParaRPr>
          </a:p>
          <a:p>
            <a:endParaRPr lang="en-US" altLang="zh-CN">
              <a:solidFill>
                <a:schemeClr val="bg1"/>
              </a:solidFill>
            </a:endParaRPr>
          </a:p>
          <a:p>
            <a:r>
              <a:rPr lang="en-US" altLang="zh-CN">
                <a:solidFill>
                  <a:schemeClr val="bg1"/>
                </a:solidFill>
              </a:rPr>
              <a:t>5. Risk of key loss</a:t>
            </a:r>
            <a:endParaRPr lang="en-US" alt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1miz-E818107-6D594D61"/>
          <p:cNvPicPr>
            <a:picLocks noChangeAspect="1"/>
          </p:cNvPicPr>
          <p:nvPr>
            <p:custDataLst>
              <p:tags r:id="rId1"/>
            </p:custDataLst>
          </p:nvPr>
        </p:nvPicPr>
        <p:blipFill>
          <a:blip r:embed="rId2"/>
          <a:stretch>
            <a:fillRect/>
          </a:stretch>
        </p:blipFill>
        <p:spPr>
          <a:xfrm rot="9540000">
            <a:off x="-5520055" y="-907415"/>
            <a:ext cx="8521700" cy="8901430"/>
          </a:xfrm>
          <a:prstGeom prst="rect">
            <a:avLst/>
          </a:prstGeom>
        </p:spPr>
      </p:pic>
      <p:pic>
        <p:nvPicPr>
          <p:cNvPr id="3" name="图片 2" descr="51miz-E818107-6D594D61"/>
          <p:cNvPicPr>
            <a:picLocks noChangeAspect="1"/>
          </p:cNvPicPr>
          <p:nvPr>
            <p:custDataLst>
              <p:tags r:id="rId3"/>
            </p:custDataLst>
          </p:nvPr>
        </p:nvPicPr>
        <p:blipFill>
          <a:blip r:embed="rId2"/>
          <a:stretch>
            <a:fillRect/>
          </a:stretch>
        </p:blipFill>
        <p:spPr>
          <a:xfrm rot="12060000" flipH="1">
            <a:off x="8670925" y="-1021715"/>
            <a:ext cx="8521700" cy="890143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3291" y="1625156"/>
            <a:ext cx="1605418" cy="1554147"/>
          </a:xfrm>
          <a:prstGeom prst="rect">
            <a:avLst/>
          </a:prstGeom>
          <a:effectLst>
            <a:outerShdw blurRad="101600" dist="38100" dir="2700000" algn="tl" rotWithShape="0">
              <a:schemeClr val="bg1">
                <a:lumMod val="50000"/>
                <a:alpha val="37000"/>
              </a:schemeClr>
            </a:outerShdw>
          </a:effectLst>
        </p:spPr>
      </p:pic>
      <p:sp>
        <p:nvSpPr>
          <p:cNvPr id="8" name="文本框 9"/>
          <p:cNvSpPr txBox="1"/>
          <p:nvPr/>
        </p:nvSpPr>
        <p:spPr>
          <a:xfrm>
            <a:off x="3256597" y="2642235"/>
            <a:ext cx="5678805" cy="2399665"/>
          </a:xfrm>
          <a:prstGeom prst="rect">
            <a:avLst/>
          </a:prstGeom>
          <a:noFill/>
        </p:spPr>
        <p:txBody>
          <a:bodyPr wrap="square" lIns="91440" tIns="45720" rIns="91440" bIns="45720" rtlCol="0">
            <a:spAutoFit/>
          </a:bodyPr>
          <a:lstStyle/>
          <a:p>
            <a:pPr marL="0" lvl="1" algn="ctr">
              <a:lnSpc>
                <a:spcPts val="6000"/>
              </a:lnSpc>
            </a:pPr>
            <a:r>
              <a:rPr lang="en-US" altLang="zh-CN" sz="3600" b="1" dirty="0">
                <a:solidFill>
                  <a:schemeClr val="bg1"/>
                </a:solidFill>
                <a:cs typeface="+mn-ea"/>
                <a:sym typeface="+mn-lt"/>
              </a:rPr>
              <a:t>PART 4 </a:t>
            </a:r>
            <a:r>
              <a:rPr sz="3600" dirty="0">
                <a:solidFill>
                  <a:schemeClr val="bg1"/>
                </a:solidFill>
                <a:cs typeface="+mn-ea"/>
                <a:sym typeface="+mn-lt"/>
              </a:rPr>
              <a:t>Application of blockchain in China</a:t>
            </a:r>
            <a:endParaRPr sz="3600" dirty="0">
              <a:solidFill>
                <a:schemeClr val="bg1"/>
              </a:solidFill>
              <a:cs typeface="+mn-ea"/>
              <a:sym typeface="+mn-lt"/>
            </a:endParaRPr>
          </a:p>
          <a:p>
            <a:pPr marL="0" lvl="1" algn="ctr">
              <a:lnSpc>
                <a:spcPts val="6000"/>
              </a:lnSpc>
            </a:pPr>
            <a:endParaRPr lang="en-US" altLang="zh-CN" sz="3600" b="0" dirty="0">
              <a:solidFill>
                <a:schemeClr val="bg1"/>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657600" y="2868295"/>
            <a:ext cx="3152775" cy="2514600"/>
          </a:xfrm>
          <a:prstGeom prst="rect">
            <a:avLst/>
          </a:prstGeom>
        </p:spPr>
      </p:pic>
      <p:sp>
        <p:nvSpPr>
          <p:cNvPr id="5" name="文本框 4"/>
          <p:cNvSpPr txBox="1"/>
          <p:nvPr/>
        </p:nvSpPr>
        <p:spPr>
          <a:xfrm>
            <a:off x="826135" y="441325"/>
            <a:ext cx="10452100" cy="922020"/>
          </a:xfrm>
          <a:prstGeom prst="rect">
            <a:avLst/>
          </a:prstGeom>
          <a:noFill/>
        </p:spPr>
        <p:txBody>
          <a:bodyPr wrap="square" rtlCol="0" anchor="t">
            <a:spAutoFit/>
          </a:bodyPr>
          <a:p>
            <a:r>
              <a:rPr lang="zh-CN" altLang="en-US">
                <a:solidFill>
                  <a:schemeClr val="bg1"/>
                </a:solidFill>
              </a:rPr>
              <a:t>From the "China Blockchain Innovation Application Development Report (2023)" we can conclude that in China blockchain is used in important fields such as the real economy, social governance, people's livelihood services, and financial technology.</a:t>
            </a:r>
            <a:endParaRPr lang="zh-CN" altLang="en-US">
              <a:solidFill>
                <a:schemeClr val="bg1"/>
              </a:solidFill>
            </a:endParaRPr>
          </a:p>
        </p:txBody>
      </p:sp>
      <p:sp>
        <p:nvSpPr>
          <p:cNvPr id="6" name="文本框 5"/>
          <p:cNvSpPr txBox="1"/>
          <p:nvPr/>
        </p:nvSpPr>
        <p:spPr>
          <a:xfrm>
            <a:off x="6300470" y="2578100"/>
            <a:ext cx="4064000" cy="368300"/>
          </a:xfrm>
          <a:prstGeom prst="rect">
            <a:avLst/>
          </a:prstGeom>
          <a:noFill/>
        </p:spPr>
        <p:txBody>
          <a:bodyPr wrap="square" rtlCol="0">
            <a:spAutoFit/>
          </a:bodyPr>
          <a:p>
            <a:r>
              <a:rPr lang="en-US" altLang="zh-CN">
                <a:solidFill>
                  <a:schemeClr val="bg1"/>
                </a:solidFill>
              </a:rPr>
              <a:t>other</a:t>
            </a:r>
            <a:endParaRPr lang="en-US" altLang="zh-CN">
              <a:solidFill>
                <a:schemeClr val="bg1"/>
              </a:solidFill>
            </a:endParaRPr>
          </a:p>
        </p:txBody>
      </p:sp>
      <p:sp>
        <p:nvSpPr>
          <p:cNvPr id="7" name="文本框 6"/>
          <p:cNvSpPr txBox="1"/>
          <p:nvPr/>
        </p:nvSpPr>
        <p:spPr>
          <a:xfrm>
            <a:off x="6080760" y="5382895"/>
            <a:ext cx="4064000" cy="368300"/>
          </a:xfrm>
          <a:prstGeom prst="rect">
            <a:avLst/>
          </a:prstGeom>
          <a:noFill/>
        </p:spPr>
        <p:txBody>
          <a:bodyPr wrap="square" rtlCol="0">
            <a:spAutoFit/>
          </a:bodyPr>
          <a:p>
            <a:r>
              <a:rPr lang="zh-CN" altLang="en-US">
                <a:solidFill>
                  <a:schemeClr val="bg1"/>
                </a:solidFill>
                <a:sym typeface="+mn-ea"/>
              </a:rPr>
              <a:t>social governance</a:t>
            </a:r>
            <a:endParaRPr lang="en-US" altLang="zh-CN">
              <a:solidFill>
                <a:schemeClr val="bg1"/>
              </a:solidFill>
            </a:endParaRPr>
          </a:p>
        </p:txBody>
      </p:sp>
      <p:sp>
        <p:nvSpPr>
          <p:cNvPr id="8" name="文本框 7"/>
          <p:cNvSpPr txBox="1"/>
          <p:nvPr/>
        </p:nvSpPr>
        <p:spPr>
          <a:xfrm>
            <a:off x="3060065" y="5382895"/>
            <a:ext cx="4064000" cy="368300"/>
          </a:xfrm>
          <a:prstGeom prst="rect">
            <a:avLst/>
          </a:prstGeom>
          <a:noFill/>
        </p:spPr>
        <p:txBody>
          <a:bodyPr wrap="square" rtlCol="0">
            <a:spAutoFit/>
          </a:bodyPr>
          <a:p>
            <a:r>
              <a:rPr lang="zh-CN" altLang="en-US">
                <a:solidFill>
                  <a:schemeClr val="bg1"/>
                </a:solidFill>
                <a:sym typeface="+mn-ea"/>
              </a:rPr>
              <a:t>financial technology</a:t>
            </a:r>
            <a:endParaRPr lang="en-US" altLang="zh-CN">
              <a:solidFill>
                <a:schemeClr val="bg1"/>
              </a:solidFill>
            </a:endParaRPr>
          </a:p>
        </p:txBody>
      </p:sp>
      <p:sp>
        <p:nvSpPr>
          <p:cNvPr id="9" name="文本框 8"/>
          <p:cNvSpPr txBox="1"/>
          <p:nvPr/>
        </p:nvSpPr>
        <p:spPr>
          <a:xfrm>
            <a:off x="2185670" y="3694430"/>
            <a:ext cx="6096000" cy="368300"/>
          </a:xfrm>
          <a:prstGeom prst="rect">
            <a:avLst/>
          </a:prstGeom>
          <a:noFill/>
        </p:spPr>
        <p:txBody>
          <a:bodyPr wrap="square" rtlCol="0" anchor="t">
            <a:spAutoFit/>
          </a:bodyPr>
          <a:p>
            <a:r>
              <a:rPr lang="zh-CN" altLang="en-US">
                <a:solidFill>
                  <a:schemeClr val="bg1"/>
                </a:solidFill>
                <a:sym typeface="+mn-ea"/>
              </a:rPr>
              <a:t>real economy</a:t>
            </a:r>
            <a:endParaRPr lang="zh-CN" altLang="en-US">
              <a:solidFill>
                <a:schemeClr val="bg1"/>
              </a:solidFill>
              <a:sym typeface="+mn-ea"/>
            </a:endParaRPr>
          </a:p>
        </p:txBody>
      </p:sp>
      <p:sp>
        <p:nvSpPr>
          <p:cNvPr id="10" name="文本框 9"/>
          <p:cNvSpPr txBox="1"/>
          <p:nvPr/>
        </p:nvSpPr>
        <p:spPr>
          <a:xfrm>
            <a:off x="1404620" y="2578100"/>
            <a:ext cx="3469005" cy="368300"/>
          </a:xfrm>
          <a:prstGeom prst="rect">
            <a:avLst/>
          </a:prstGeom>
          <a:noFill/>
        </p:spPr>
        <p:txBody>
          <a:bodyPr wrap="square" rtlCol="0" anchor="t">
            <a:spAutoFit/>
          </a:bodyPr>
          <a:p>
            <a:r>
              <a:rPr lang="zh-CN" altLang="en-US">
                <a:solidFill>
                  <a:schemeClr val="bg1"/>
                </a:solidFill>
                <a:sym typeface="+mn-ea"/>
              </a:rPr>
              <a:t>people's livelihood services</a:t>
            </a:r>
            <a:endParaRPr lang="zh-CN" altLang="en-US">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3310" y="462915"/>
            <a:ext cx="5243195" cy="3119755"/>
          </a:xfrm>
          <a:prstGeom prst="rect">
            <a:avLst/>
          </a:prstGeom>
          <a:noFill/>
        </p:spPr>
        <p:txBody>
          <a:bodyPr wrap="square" rtlCol="0" anchor="t">
            <a:noAutofit/>
          </a:bodyPr>
          <a:p>
            <a:r>
              <a:rPr lang="zh-CN" altLang="en-US">
                <a:solidFill>
                  <a:schemeClr val="bg1"/>
                </a:solidFill>
              </a:rPr>
              <a:t>VeChain（唯链）</a:t>
            </a:r>
            <a:endParaRPr lang="zh-CN" altLang="en-US">
              <a:solidFill>
                <a:schemeClr val="bg1"/>
              </a:solidFill>
            </a:endParaRPr>
          </a:p>
          <a:p>
            <a:endParaRPr lang="zh-CN" altLang="en-US">
              <a:solidFill>
                <a:schemeClr val="bg1"/>
              </a:solidFill>
            </a:endParaRPr>
          </a:p>
          <a:p>
            <a:r>
              <a:rPr lang="zh-CN" altLang="en-US">
                <a:solidFill>
                  <a:schemeClr val="bg1"/>
                </a:solidFill>
              </a:rPr>
              <a:t>VeChain is a commodity ID management cloud platform based on blockchain technology</a:t>
            </a:r>
            <a:endParaRPr lang="zh-CN" altLang="en-US">
              <a:solidFill>
                <a:schemeClr val="bg1"/>
              </a:solidFill>
            </a:endParaRPr>
          </a:p>
          <a:p>
            <a:endParaRPr lang="zh-CN" altLang="en-US">
              <a:solidFill>
                <a:schemeClr val="bg1"/>
              </a:solidFill>
            </a:endParaRPr>
          </a:p>
          <a:p>
            <a:r>
              <a:rPr lang="zh-CN" altLang="en-US">
                <a:solidFill>
                  <a:schemeClr val="bg1"/>
                </a:solidFill>
              </a:rPr>
              <a:t>VET (VeChain Token), as the native token on the VeChain blockchain platform, adopts a unique consensus mechanism to ensure the efficiency and reliability of the system.</a:t>
            </a:r>
            <a:endParaRPr lang="zh-CN" altLang="en-US">
              <a:solidFill>
                <a:schemeClr val="bg1"/>
              </a:solidFill>
            </a:endParaRPr>
          </a:p>
          <a:p>
            <a:endParaRPr lang="zh-CN" altLang="en-US">
              <a:solidFill>
                <a:schemeClr val="bg1"/>
              </a:solidFill>
            </a:endParaRPr>
          </a:p>
          <a:p>
            <a:r>
              <a:rPr lang="zh-CN" altLang="en-US">
                <a:solidFill>
                  <a:schemeClr val="bg1"/>
                </a:solidFill>
              </a:rPr>
              <a:t>VET's consensus mechanism is called the "PoA + PoS" mechanism</a:t>
            </a:r>
            <a:endParaRPr lang="zh-CN" altLang="en-US">
              <a:solidFill>
                <a:schemeClr val="bg1"/>
              </a:solidFill>
            </a:endParaRPr>
          </a:p>
          <a:p>
            <a:endParaRPr lang="zh-CN" altLang="en-US">
              <a:solidFill>
                <a:schemeClr val="bg1"/>
              </a:solidFill>
            </a:endParaRPr>
          </a:p>
          <a:p>
            <a:r>
              <a:rPr lang="zh-CN" altLang="en-US">
                <a:solidFill>
                  <a:schemeClr val="bg1"/>
                </a:solidFill>
              </a:rPr>
              <a:t>The VET consensus mechanism ensures the security and stability of the blockchain network</a:t>
            </a:r>
            <a:endParaRPr lang="zh-CN" altLang="en-US">
              <a:solidFill>
                <a:schemeClr val="bg1"/>
              </a:solidFill>
            </a:endParaRPr>
          </a:p>
          <a:p>
            <a:r>
              <a:rPr lang="zh-CN" altLang="en-US">
                <a:solidFill>
                  <a:schemeClr val="bg1"/>
                </a:solidFill>
              </a:rPr>
              <a:t>The design of the VET consensus mechanism makes the blockchain system more reliable and efficient</a:t>
            </a:r>
            <a:r>
              <a:rPr lang="en-US" altLang="zh-CN">
                <a:solidFill>
                  <a:schemeClr val="bg1"/>
                </a:solidFill>
              </a:rPr>
              <a:t>.</a:t>
            </a:r>
            <a:endParaRPr lang="en-US" altLang="zh-CN">
              <a:solidFill>
                <a:schemeClr val="bg1"/>
              </a:solidFill>
            </a:endParaRPr>
          </a:p>
        </p:txBody>
      </p:sp>
      <p:pic>
        <p:nvPicPr>
          <p:cNvPr id="102" name="图片 101"/>
          <p:cNvPicPr/>
          <p:nvPr/>
        </p:nvPicPr>
        <p:blipFill>
          <a:blip r:embed="rId1"/>
          <a:stretch>
            <a:fillRect/>
          </a:stretch>
        </p:blipFill>
        <p:spPr>
          <a:xfrm>
            <a:off x="6845300" y="462915"/>
            <a:ext cx="3723640" cy="24244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065" y="355600"/>
            <a:ext cx="6285230" cy="1186815"/>
          </a:xfrm>
          <a:prstGeom prst="rect">
            <a:avLst/>
          </a:prstGeom>
          <a:noFill/>
        </p:spPr>
        <p:txBody>
          <a:bodyPr wrap="square" rtlCol="0" anchor="t">
            <a:noAutofit/>
          </a:bodyPr>
          <a:p>
            <a:r>
              <a:rPr lang="zh-CN" altLang="en-US">
                <a:solidFill>
                  <a:schemeClr val="bg1"/>
                </a:solidFill>
              </a:rPr>
              <a:t>Alibaba Cloud Blockchain as a Service (BaaS) is a blockchain platform service based on mainstream technology, with technical support provided by the Ant Blockchain team.</a:t>
            </a:r>
            <a:endParaRPr lang="zh-CN" altLang="en-US">
              <a:solidFill>
                <a:schemeClr val="bg1"/>
              </a:solidFill>
            </a:endParaRPr>
          </a:p>
          <a:p>
            <a:endParaRPr lang="zh-CN" altLang="en-US">
              <a:solidFill>
                <a:schemeClr val="bg1"/>
              </a:solidFill>
            </a:endParaRPr>
          </a:p>
          <a:p>
            <a:r>
              <a:rPr lang="en-US" altLang="zh-CN">
                <a:solidFill>
                  <a:schemeClr val="bg1"/>
                </a:solidFill>
              </a:rPr>
              <a:t>Supports mainstream blockchain technologies Hyperledger Fabric, enterprise Ethereum Quorum, and Ant Blockchain with core technical capabilities</a:t>
            </a:r>
            <a:endParaRPr lang="en-US" altLang="zh-CN">
              <a:solidFill>
                <a:schemeClr val="bg1"/>
              </a:solidFill>
            </a:endParaRPr>
          </a:p>
          <a:p>
            <a:endParaRPr lang="en-US" altLang="zh-CN">
              <a:solidFill>
                <a:schemeClr val="bg1"/>
              </a:solidFill>
            </a:endParaRPr>
          </a:p>
          <a:p>
            <a:r>
              <a:rPr lang="en-US" altLang="zh-CN">
                <a:solidFill>
                  <a:schemeClr val="bg1"/>
                </a:solidFill>
              </a:rPr>
              <a:t>Cross-region: business participants can be distributed in different regions to achieve the establishment of cross-regional networks</a:t>
            </a:r>
            <a:endParaRPr lang="en-US" altLang="zh-CN">
              <a:solidFill>
                <a:schemeClr val="bg1"/>
              </a:solidFill>
            </a:endParaRPr>
          </a:p>
          <a:p>
            <a:endParaRPr lang="en-US" altLang="zh-CN">
              <a:solidFill>
                <a:schemeClr val="bg1"/>
              </a:solidFill>
            </a:endParaRPr>
          </a:p>
          <a:p>
            <a:r>
              <a:rPr lang="en-US" altLang="zh-CN">
                <a:solidFill>
                  <a:schemeClr val="bg1"/>
                </a:solidFill>
              </a:rPr>
              <a:t>Isolation: The alliance chain network created based on Alibaba Cloud blockchain services ensures the independence of blockchain business participants</a:t>
            </a:r>
            <a:endParaRPr lang="en-US" altLang="zh-CN">
              <a:solidFill>
                <a:schemeClr val="bg1"/>
              </a:solidFill>
            </a:endParaRPr>
          </a:p>
          <a:p>
            <a:endParaRPr lang="en-US" altLang="zh-CN">
              <a:solidFill>
                <a:schemeClr val="bg1"/>
              </a:solidFill>
            </a:endParaRPr>
          </a:p>
          <a:p>
            <a:endParaRPr lang="en-US" altLang="zh-CN">
              <a:solidFill>
                <a:schemeClr val="bg1"/>
              </a:solidFill>
            </a:endParaRPr>
          </a:p>
          <a:p>
            <a:endParaRPr lang="en-US" altLang="zh-CN">
              <a:solidFill>
                <a:schemeClr val="bg1"/>
              </a:solidFill>
            </a:endParaRPr>
          </a:p>
        </p:txBody>
      </p:sp>
      <p:pic>
        <p:nvPicPr>
          <p:cNvPr id="5" name="图片 4"/>
          <p:cNvPicPr>
            <a:picLocks noChangeAspect="1"/>
          </p:cNvPicPr>
          <p:nvPr/>
        </p:nvPicPr>
        <p:blipFill>
          <a:blip r:embed="rId1"/>
          <a:stretch>
            <a:fillRect/>
          </a:stretch>
        </p:blipFill>
        <p:spPr>
          <a:xfrm>
            <a:off x="6373495" y="242570"/>
            <a:ext cx="5589905" cy="4156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375285" y="2889885"/>
            <a:ext cx="6108065" cy="7099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solidFill>
                  <a:schemeClr val="bg1"/>
                </a:solidFill>
                <a:latin typeface="+mn-lt"/>
                <a:ea typeface="+mn-ea"/>
                <a:cs typeface="+mn-ea"/>
                <a:sym typeface="+mn-lt"/>
              </a:rPr>
              <a:t>thank you for listening</a:t>
            </a:r>
            <a:endParaRPr lang="zh-CN" altLang="en-US" sz="5400" b="1" dirty="0">
              <a:solidFill>
                <a:schemeClr val="bg1"/>
              </a:solidFill>
              <a:latin typeface="+mn-lt"/>
              <a:ea typeface="+mn-ea"/>
              <a:cs typeface="+mn-ea"/>
              <a:sym typeface="+mn-lt"/>
            </a:endParaRPr>
          </a:p>
        </p:txBody>
      </p:sp>
      <p:sp>
        <p:nvSpPr>
          <p:cNvPr id="10" name="标题 1"/>
          <p:cNvSpPr txBox="1"/>
          <p:nvPr/>
        </p:nvSpPr>
        <p:spPr>
          <a:xfrm>
            <a:off x="529771" y="1245167"/>
            <a:ext cx="3824515" cy="7097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solidFill>
                  <a:schemeClr val="bg1"/>
                </a:solidFill>
                <a:latin typeface="+mn-lt"/>
                <a:ea typeface="+mn-ea"/>
                <a:cs typeface="+mn-ea"/>
                <a:sym typeface="+mn-lt"/>
              </a:rPr>
              <a:t>BLOCKCHAIN</a:t>
            </a:r>
            <a:endParaRPr lang="en-US" altLang="zh-CN" sz="4400" dirty="0">
              <a:solidFill>
                <a:schemeClr val="bg1"/>
              </a:solidFill>
              <a:latin typeface="+mn-lt"/>
              <a:ea typeface="+mn-ea"/>
              <a:cs typeface="+mn-ea"/>
              <a:sym typeface="+mn-lt"/>
            </a:endParaRPr>
          </a:p>
        </p:txBody>
      </p:sp>
      <p:pic>
        <p:nvPicPr>
          <p:cNvPr id="7" name="图片 6" descr="51miz-E179530-5D62FB50"/>
          <p:cNvPicPr>
            <a:picLocks noChangeAspect="1"/>
          </p:cNvPicPr>
          <p:nvPr/>
        </p:nvPicPr>
        <p:blipFill>
          <a:blip r:embed="rId1"/>
          <a:stretch>
            <a:fillRect/>
          </a:stretch>
        </p:blipFill>
        <p:spPr>
          <a:xfrm>
            <a:off x="5527040" y="-215900"/>
            <a:ext cx="7699375" cy="7704455"/>
          </a:xfrm>
          <a:prstGeom prst="rect">
            <a:avLst/>
          </a:prstGeom>
        </p:spPr>
      </p:pic>
      <p:pic>
        <p:nvPicPr>
          <p:cNvPr id="13" name="图片 12" descr="二二"/>
          <p:cNvPicPr>
            <a:picLocks noChangeAspect="1"/>
          </p:cNvPicPr>
          <p:nvPr/>
        </p:nvPicPr>
        <p:blipFill>
          <a:blip r:embed="rId2"/>
          <a:stretch>
            <a:fillRect/>
          </a:stretch>
        </p:blipFill>
        <p:spPr>
          <a:xfrm rot="5040000">
            <a:off x="7420610" y="-3960495"/>
            <a:ext cx="9505950" cy="7324725"/>
          </a:xfrm>
          <a:prstGeom prst="rect">
            <a:avLst/>
          </a:prstGeom>
        </p:spPr>
      </p:pic>
      <p:sp>
        <p:nvSpPr>
          <p:cNvPr id="3" name="标题 1"/>
          <p:cNvSpPr txBox="1"/>
          <p:nvPr/>
        </p:nvSpPr>
        <p:spPr>
          <a:xfrm>
            <a:off x="530860" y="4937125"/>
            <a:ext cx="7223125" cy="8515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ts val="3500"/>
              </a:lnSpc>
              <a:spcBef>
                <a:spcPct val="0"/>
              </a:spcBef>
              <a:spcAft>
                <a:spcPts val="0"/>
              </a:spcAft>
              <a:buClrTx/>
              <a:buSzTx/>
              <a:buFontTx/>
              <a:buNone/>
              <a:defRPr/>
            </a:pPr>
            <a:r>
              <a:rPr kumimoji="0"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rPr>
              <a:t>Speaker</a:t>
            </a:r>
            <a:r>
              <a:rPr kumimoji="0" lang="zh-CN"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rPr>
              <a:t>：</a:t>
            </a:r>
            <a:r>
              <a:rPr kumimoji="0" lang="zh-CN" sz="2000" b="0" i="0" u="none" strike="noStrike" kern="1200" cap="none" spc="0" normalizeH="0" baseline="0" noProof="0" dirty="0">
                <a:ln>
                  <a:noFill/>
                </a:ln>
                <a:solidFill>
                  <a:srgbClr val="FFFFFF"/>
                </a:solidFill>
                <a:effectLst/>
                <a:uLnTx/>
                <a:uFillTx/>
                <a:latin typeface="+mj-ea"/>
                <a:cs typeface="+mn-ea"/>
                <a:sym typeface="+mn-lt"/>
              </a:rPr>
              <a:t>Е Хэн</a:t>
            </a:r>
            <a:endParaRPr kumimoji="0" lang="zh-CN"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endParaRPr>
          </a:p>
          <a:p>
            <a:pPr marL="0" marR="0" lvl="0" indent="0" algn="l" defTabSz="914400" rtl="0" eaLnBrk="1" fontAlgn="auto" latinLnBrk="0" hangingPunct="1">
              <a:lnSpc>
                <a:spcPts val="3500"/>
              </a:lnSpc>
              <a:spcBef>
                <a:spcPct val="0"/>
              </a:spcBef>
              <a:spcAft>
                <a:spcPts val="0"/>
              </a:spcAft>
              <a:buClrTx/>
              <a:buSzTx/>
              <a:buFontTx/>
              <a:buNone/>
              <a:defRPr/>
            </a:pPr>
            <a:r>
              <a:rPr kumimoji="0" lang="en-US" altLang="zh-CN"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rPr>
              <a:t>Group</a:t>
            </a:r>
            <a:r>
              <a:rPr kumimoji="0" lang="zh-CN" altLang="en-US"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rPr>
              <a:t>：</a:t>
            </a:r>
            <a:r>
              <a:rPr kumimoji="0" lang="en-US" altLang="zh-CN"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rPr>
              <a:t>P33111</a:t>
            </a:r>
            <a:endParaRPr kumimoji="0" lang="en-US" altLang="zh-CN" sz="2000" b="0" i="0" u="none" strike="noStrike" kern="1200" cap="none" spc="0" normalizeH="0" baseline="0" noProof="0" dirty="0">
              <a:ln>
                <a:noFill/>
              </a:ln>
              <a:solidFill>
                <a:srgbClr val="FFFFFF"/>
              </a:solidFill>
              <a:effectLst/>
              <a:uLnTx/>
              <a:uFillTx/>
              <a:latin typeface="印品黑体"/>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par>
                          <p:cTn id="12" fill="hold">
                            <p:stCondLst>
                              <p:cond delay="949"/>
                            </p:stCondLst>
                            <p:childTnLst>
                              <p:par>
                                <p:cTn id="13" presetID="14" presetClass="entr" presetSubtype="1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636010" y="193675"/>
            <a:ext cx="4032885" cy="2674620"/>
          </a:xfrm>
          <a:prstGeom prst="rect">
            <a:avLst/>
          </a:prstGeom>
        </p:spPr>
      </p:pic>
      <p:pic>
        <p:nvPicPr>
          <p:cNvPr id="5" name="图片 4"/>
          <p:cNvPicPr>
            <a:picLocks noChangeAspect="1"/>
          </p:cNvPicPr>
          <p:nvPr/>
        </p:nvPicPr>
        <p:blipFill>
          <a:blip r:embed="rId2"/>
          <a:stretch>
            <a:fillRect/>
          </a:stretch>
        </p:blipFill>
        <p:spPr>
          <a:xfrm>
            <a:off x="8012430" y="3429000"/>
            <a:ext cx="2281555" cy="2167890"/>
          </a:xfrm>
          <a:prstGeom prst="rect">
            <a:avLst/>
          </a:prstGeom>
        </p:spPr>
      </p:pic>
      <p:pic>
        <p:nvPicPr>
          <p:cNvPr id="6" name="图片 5"/>
          <p:cNvPicPr>
            <a:picLocks noChangeAspect="1"/>
          </p:cNvPicPr>
          <p:nvPr/>
        </p:nvPicPr>
        <p:blipFill>
          <a:blip r:embed="rId3"/>
          <a:stretch>
            <a:fillRect/>
          </a:stretch>
        </p:blipFill>
        <p:spPr>
          <a:xfrm>
            <a:off x="694690" y="3429000"/>
            <a:ext cx="2450465" cy="2282190"/>
          </a:xfrm>
          <a:prstGeom prst="rect">
            <a:avLst/>
          </a:prstGeom>
        </p:spPr>
      </p:pic>
      <p:sp>
        <p:nvSpPr>
          <p:cNvPr id="3" name="文本框 2"/>
          <p:cNvSpPr txBox="1"/>
          <p:nvPr/>
        </p:nvSpPr>
        <p:spPr>
          <a:xfrm>
            <a:off x="8072120" y="1300480"/>
            <a:ext cx="2438400" cy="460375"/>
          </a:xfrm>
          <a:prstGeom prst="rect">
            <a:avLst/>
          </a:prstGeom>
          <a:noFill/>
        </p:spPr>
        <p:txBody>
          <a:bodyPr wrap="square" rtlCol="0">
            <a:spAutoFit/>
          </a:bodyPr>
          <a:p>
            <a:r>
              <a:rPr lang="zh-CN" altLang="en-US" sz="2400">
                <a:solidFill>
                  <a:schemeClr val="bg1"/>
                </a:solidFill>
              </a:rPr>
              <a:t>Village</a:t>
            </a:r>
            <a:endParaRPr lang="zh-CN" altLang="en-US" sz="2400">
              <a:solidFill>
                <a:schemeClr val="bg1"/>
              </a:solidFill>
            </a:endParaRPr>
          </a:p>
        </p:txBody>
      </p:sp>
      <p:sp>
        <p:nvSpPr>
          <p:cNvPr id="7" name="文本框 6"/>
          <p:cNvSpPr txBox="1"/>
          <p:nvPr/>
        </p:nvSpPr>
        <p:spPr>
          <a:xfrm>
            <a:off x="1097280" y="5979160"/>
            <a:ext cx="1645285" cy="368300"/>
          </a:xfrm>
          <a:prstGeom prst="rect">
            <a:avLst/>
          </a:prstGeom>
          <a:noFill/>
        </p:spPr>
        <p:txBody>
          <a:bodyPr wrap="square" rtlCol="0">
            <a:spAutoFit/>
          </a:bodyPr>
          <a:p>
            <a:r>
              <a:rPr lang="en-US" altLang="zh-CN">
                <a:solidFill>
                  <a:schemeClr val="bg1"/>
                </a:solidFill>
              </a:rPr>
              <a:t>Person A</a:t>
            </a:r>
            <a:endParaRPr lang="en-US" altLang="zh-CN">
              <a:solidFill>
                <a:schemeClr val="bg1"/>
              </a:solidFill>
            </a:endParaRPr>
          </a:p>
        </p:txBody>
      </p:sp>
      <p:sp>
        <p:nvSpPr>
          <p:cNvPr id="8" name="文本框 7"/>
          <p:cNvSpPr txBox="1"/>
          <p:nvPr/>
        </p:nvSpPr>
        <p:spPr>
          <a:xfrm>
            <a:off x="8468995" y="5869940"/>
            <a:ext cx="1645285" cy="368300"/>
          </a:xfrm>
          <a:prstGeom prst="rect">
            <a:avLst/>
          </a:prstGeom>
          <a:noFill/>
        </p:spPr>
        <p:txBody>
          <a:bodyPr wrap="square" rtlCol="0">
            <a:spAutoFit/>
          </a:bodyPr>
          <a:p>
            <a:r>
              <a:rPr lang="en-US" altLang="zh-CN">
                <a:solidFill>
                  <a:schemeClr val="bg1"/>
                </a:solidFill>
              </a:rPr>
              <a:t>Person </a:t>
            </a:r>
            <a:r>
              <a:rPr lang="en-US" altLang="zh-CN">
                <a:solidFill>
                  <a:schemeClr val="bg1"/>
                </a:solidFill>
              </a:rPr>
              <a:t>B</a:t>
            </a:r>
            <a:endParaRPr lang="en-US" altLang="zh-CN">
              <a:solidFill>
                <a:schemeClr val="bg1"/>
              </a:solidFill>
            </a:endParaRPr>
          </a:p>
        </p:txBody>
      </p:sp>
      <p:sp>
        <p:nvSpPr>
          <p:cNvPr id="9" name="文本框 8"/>
          <p:cNvSpPr txBox="1"/>
          <p:nvPr/>
        </p:nvSpPr>
        <p:spPr>
          <a:xfrm>
            <a:off x="3636010" y="3999230"/>
            <a:ext cx="6096000" cy="368300"/>
          </a:xfrm>
          <a:prstGeom prst="rect">
            <a:avLst/>
          </a:prstGeom>
          <a:noFill/>
        </p:spPr>
        <p:txBody>
          <a:bodyPr wrap="square" rtlCol="0" anchor="t">
            <a:spAutoFit/>
          </a:bodyPr>
          <a:p>
            <a:r>
              <a:rPr lang="en-US" altLang="zh-CN">
                <a:solidFill>
                  <a:schemeClr val="bg1"/>
                </a:solidFill>
              </a:rPr>
              <a:t>A </a:t>
            </a:r>
            <a:r>
              <a:rPr lang="zh-CN" altLang="en-US">
                <a:solidFill>
                  <a:schemeClr val="bg1"/>
                </a:solidFill>
              </a:rPr>
              <a:t>pay</a:t>
            </a:r>
            <a:r>
              <a:rPr lang="en-US" altLang="zh-CN">
                <a:solidFill>
                  <a:schemeClr val="bg1"/>
                </a:solidFill>
              </a:rPr>
              <a:t> $10 to buy some books from </a:t>
            </a:r>
            <a:r>
              <a:rPr lang="en-US" altLang="zh-CN">
                <a:solidFill>
                  <a:schemeClr val="bg1"/>
                </a:solidFill>
              </a:rPr>
              <a:t>B </a:t>
            </a:r>
            <a:endParaRPr lang="en-US" alt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44500" y="564515"/>
            <a:ext cx="1619250" cy="1609725"/>
          </a:xfrm>
          <a:prstGeom prst="rect">
            <a:avLst/>
          </a:prstGeom>
        </p:spPr>
      </p:pic>
      <p:pic>
        <p:nvPicPr>
          <p:cNvPr id="5" name="图片 4"/>
          <p:cNvPicPr>
            <a:picLocks noChangeAspect="1"/>
          </p:cNvPicPr>
          <p:nvPr/>
        </p:nvPicPr>
        <p:blipFill>
          <a:blip r:embed="rId2"/>
          <a:stretch>
            <a:fillRect/>
          </a:stretch>
        </p:blipFill>
        <p:spPr>
          <a:xfrm>
            <a:off x="444500" y="3684905"/>
            <a:ext cx="1724025" cy="1619250"/>
          </a:xfrm>
          <a:prstGeom prst="rect">
            <a:avLst/>
          </a:prstGeom>
        </p:spPr>
      </p:pic>
      <p:pic>
        <p:nvPicPr>
          <p:cNvPr id="6" name="图片 5"/>
          <p:cNvPicPr>
            <a:picLocks noChangeAspect="1"/>
          </p:cNvPicPr>
          <p:nvPr/>
        </p:nvPicPr>
        <p:blipFill>
          <a:blip r:embed="rId3"/>
          <a:stretch>
            <a:fillRect/>
          </a:stretch>
        </p:blipFill>
        <p:spPr>
          <a:xfrm>
            <a:off x="2896235" y="2174240"/>
            <a:ext cx="1733550" cy="1619250"/>
          </a:xfrm>
          <a:prstGeom prst="rect">
            <a:avLst/>
          </a:prstGeom>
        </p:spPr>
      </p:pic>
      <p:pic>
        <p:nvPicPr>
          <p:cNvPr id="7" name="图片 6"/>
          <p:cNvPicPr>
            <a:picLocks noChangeAspect="1"/>
          </p:cNvPicPr>
          <p:nvPr/>
        </p:nvPicPr>
        <p:blipFill>
          <a:blip r:embed="rId4"/>
          <a:stretch>
            <a:fillRect/>
          </a:stretch>
        </p:blipFill>
        <p:spPr>
          <a:xfrm>
            <a:off x="5462905" y="1374140"/>
            <a:ext cx="2000250" cy="3219450"/>
          </a:xfrm>
          <a:prstGeom prst="rect">
            <a:avLst/>
          </a:prstGeom>
        </p:spPr>
      </p:pic>
      <p:pic>
        <p:nvPicPr>
          <p:cNvPr id="2" name="图片 1"/>
          <p:cNvPicPr>
            <a:picLocks noChangeAspect="1"/>
          </p:cNvPicPr>
          <p:nvPr/>
        </p:nvPicPr>
        <p:blipFill>
          <a:blip r:embed="rId5"/>
          <a:stretch>
            <a:fillRect/>
          </a:stretch>
        </p:blipFill>
        <p:spPr>
          <a:xfrm>
            <a:off x="8015605" y="1799590"/>
            <a:ext cx="2314575" cy="2524125"/>
          </a:xfrm>
          <a:prstGeom prst="rect">
            <a:avLst/>
          </a:prstGeom>
        </p:spPr>
      </p:pic>
      <p:sp>
        <p:nvSpPr>
          <p:cNvPr id="3" name="文本框 2"/>
          <p:cNvSpPr txBox="1"/>
          <p:nvPr/>
        </p:nvSpPr>
        <p:spPr>
          <a:xfrm>
            <a:off x="8296275" y="2463800"/>
            <a:ext cx="1951990" cy="368300"/>
          </a:xfrm>
          <a:prstGeom prst="rect">
            <a:avLst/>
          </a:prstGeom>
          <a:noFill/>
        </p:spPr>
        <p:txBody>
          <a:bodyPr wrap="square" rtlCol="0">
            <a:spAutoFit/>
          </a:bodyPr>
          <a:p>
            <a:r>
              <a:rPr lang="en-US" altLang="zh-CN"/>
              <a:t>Person A - $10</a:t>
            </a:r>
            <a:endParaRPr lang="en-US" altLang="zh-CN"/>
          </a:p>
        </p:txBody>
      </p:sp>
      <p:sp>
        <p:nvSpPr>
          <p:cNvPr id="8" name="文本框 7"/>
          <p:cNvSpPr txBox="1"/>
          <p:nvPr/>
        </p:nvSpPr>
        <p:spPr>
          <a:xfrm>
            <a:off x="8296275" y="3147060"/>
            <a:ext cx="1951990" cy="368300"/>
          </a:xfrm>
          <a:prstGeom prst="rect">
            <a:avLst/>
          </a:prstGeom>
          <a:noFill/>
        </p:spPr>
        <p:txBody>
          <a:bodyPr wrap="square" rtlCol="0">
            <a:spAutoFit/>
          </a:bodyPr>
          <a:p>
            <a:r>
              <a:rPr lang="en-US" altLang="zh-CN"/>
              <a:t>Person B + $10</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44500" y="564515"/>
            <a:ext cx="1619250" cy="1609725"/>
          </a:xfrm>
          <a:prstGeom prst="rect">
            <a:avLst/>
          </a:prstGeom>
        </p:spPr>
      </p:pic>
      <p:pic>
        <p:nvPicPr>
          <p:cNvPr id="5" name="图片 4"/>
          <p:cNvPicPr>
            <a:picLocks noChangeAspect="1"/>
          </p:cNvPicPr>
          <p:nvPr/>
        </p:nvPicPr>
        <p:blipFill>
          <a:blip r:embed="rId2"/>
          <a:stretch>
            <a:fillRect/>
          </a:stretch>
        </p:blipFill>
        <p:spPr>
          <a:xfrm>
            <a:off x="444500" y="3684905"/>
            <a:ext cx="1724025" cy="1619250"/>
          </a:xfrm>
          <a:prstGeom prst="rect">
            <a:avLst/>
          </a:prstGeom>
        </p:spPr>
      </p:pic>
      <p:pic>
        <p:nvPicPr>
          <p:cNvPr id="6" name="图片 5"/>
          <p:cNvPicPr>
            <a:picLocks noChangeAspect="1"/>
          </p:cNvPicPr>
          <p:nvPr/>
        </p:nvPicPr>
        <p:blipFill>
          <a:blip r:embed="rId3"/>
          <a:stretch>
            <a:fillRect/>
          </a:stretch>
        </p:blipFill>
        <p:spPr>
          <a:xfrm>
            <a:off x="2896235" y="2174240"/>
            <a:ext cx="1733550" cy="161925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5581650" y="783590"/>
            <a:ext cx="1028700" cy="1228725"/>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8830945" y="783590"/>
            <a:ext cx="1228725" cy="1257300"/>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5581650" y="3793490"/>
            <a:ext cx="1000125" cy="1219200"/>
          </a:xfrm>
          <a:prstGeom prst="rect">
            <a:avLst/>
          </a:prstGeom>
        </p:spPr>
      </p:pic>
      <p:pic>
        <p:nvPicPr>
          <p:cNvPr id="9" name="图片 8"/>
          <p:cNvPicPr>
            <a:picLocks noChangeAspect="1"/>
          </p:cNvPicPr>
          <p:nvPr>
            <p:custDataLst>
              <p:tags r:id="rId10"/>
            </p:custDataLst>
          </p:nvPr>
        </p:nvPicPr>
        <p:blipFill>
          <a:blip r:embed="rId11"/>
          <a:stretch>
            <a:fillRect/>
          </a:stretch>
        </p:blipFill>
        <p:spPr>
          <a:xfrm>
            <a:off x="8883650" y="3793490"/>
            <a:ext cx="1238250" cy="1162050"/>
          </a:xfrm>
          <a:prstGeom prst="rect">
            <a:avLst/>
          </a:prstGeom>
        </p:spPr>
      </p:pic>
      <p:pic>
        <p:nvPicPr>
          <p:cNvPr id="12" name="图片 11"/>
          <p:cNvPicPr>
            <a:picLocks noChangeAspect="1"/>
          </p:cNvPicPr>
          <p:nvPr/>
        </p:nvPicPr>
        <p:blipFill>
          <a:blip r:embed="rId12"/>
          <a:stretch>
            <a:fillRect/>
          </a:stretch>
        </p:blipFill>
        <p:spPr>
          <a:xfrm>
            <a:off x="6764655" y="564515"/>
            <a:ext cx="1674495" cy="1826260"/>
          </a:xfrm>
          <a:prstGeom prst="rect">
            <a:avLst/>
          </a:prstGeom>
        </p:spPr>
      </p:pic>
      <p:sp>
        <p:nvSpPr>
          <p:cNvPr id="13" name="文本框 12"/>
          <p:cNvSpPr txBox="1"/>
          <p:nvPr/>
        </p:nvSpPr>
        <p:spPr>
          <a:xfrm>
            <a:off x="6962140" y="1052830"/>
            <a:ext cx="1384300" cy="266700"/>
          </a:xfrm>
          <a:prstGeom prst="rect">
            <a:avLst/>
          </a:prstGeom>
          <a:noFill/>
        </p:spPr>
        <p:txBody>
          <a:bodyPr wrap="square" rtlCol="0">
            <a:noAutofit/>
          </a:bodyPr>
          <a:p>
            <a:r>
              <a:rPr lang="en-US" altLang="zh-CN" sz="1200"/>
              <a:t>Person A - $10</a:t>
            </a:r>
            <a:endParaRPr lang="en-US" altLang="zh-CN" sz="1200"/>
          </a:p>
        </p:txBody>
      </p:sp>
      <p:sp>
        <p:nvSpPr>
          <p:cNvPr id="14" name="文本框 13"/>
          <p:cNvSpPr txBox="1"/>
          <p:nvPr/>
        </p:nvSpPr>
        <p:spPr>
          <a:xfrm>
            <a:off x="6962140" y="1485265"/>
            <a:ext cx="1302385" cy="266700"/>
          </a:xfrm>
          <a:prstGeom prst="rect">
            <a:avLst/>
          </a:prstGeom>
          <a:noFill/>
        </p:spPr>
        <p:txBody>
          <a:bodyPr wrap="square" rtlCol="0">
            <a:noAutofit/>
          </a:bodyPr>
          <a:p>
            <a:r>
              <a:rPr lang="en-US" altLang="zh-CN" sz="1200"/>
              <a:t>Person B + $10</a:t>
            </a:r>
            <a:endParaRPr lang="en-US" altLang="zh-CN" sz="1200"/>
          </a:p>
        </p:txBody>
      </p:sp>
      <p:pic>
        <p:nvPicPr>
          <p:cNvPr id="15" name="图片 14"/>
          <p:cNvPicPr>
            <a:picLocks noChangeAspect="1"/>
          </p:cNvPicPr>
          <p:nvPr/>
        </p:nvPicPr>
        <p:blipFill>
          <a:blip r:embed="rId12"/>
          <a:stretch>
            <a:fillRect/>
          </a:stretch>
        </p:blipFill>
        <p:spPr>
          <a:xfrm>
            <a:off x="10253980" y="470535"/>
            <a:ext cx="1674495" cy="1826260"/>
          </a:xfrm>
          <a:prstGeom prst="rect">
            <a:avLst/>
          </a:prstGeom>
        </p:spPr>
      </p:pic>
      <p:sp>
        <p:nvSpPr>
          <p:cNvPr id="16" name="文本框 15"/>
          <p:cNvSpPr txBox="1"/>
          <p:nvPr/>
        </p:nvSpPr>
        <p:spPr>
          <a:xfrm>
            <a:off x="10451465" y="958850"/>
            <a:ext cx="1384300" cy="266700"/>
          </a:xfrm>
          <a:prstGeom prst="rect">
            <a:avLst/>
          </a:prstGeom>
          <a:noFill/>
        </p:spPr>
        <p:txBody>
          <a:bodyPr wrap="square" rtlCol="0">
            <a:noAutofit/>
          </a:bodyPr>
          <a:p>
            <a:r>
              <a:rPr lang="en-US" altLang="zh-CN" sz="1200"/>
              <a:t>Person A - $10</a:t>
            </a:r>
            <a:endParaRPr lang="en-US" altLang="zh-CN" sz="1200"/>
          </a:p>
        </p:txBody>
      </p:sp>
      <p:sp>
        <p:nvSpPr>
          <p:cNvPr id="17" name="文本框 16"/>
          <p:cNvSpPr txBox="1"/>
          <p:nvPr/>
        </p:nvSpPr>
        <p:spPr>
          <a:xfrm>
            <a:off x="10451465" y="1391285"/>
            <a:ext cx="1302385" cy="266700"/>
          </a:xfrm>
          <a:prstGeom prst="rect">
            <a:avLst/>
          </a:prstGeom>
          <a:noFill/>
        </p:spPr>
        <p:txBody>
          <a:bodyPr wrap="square" rtlCol="0">
            <a:noAutofit/>
          </a:bodyPr>
          <a:p>
            <a:r>
              <a:rPr lang="en-US" altLang="zh-CN" sz="1200"/>
              <a:t>Person B + $10</a:t>
            </a:r>
            <a:endParaRPr lang="en-US" altLang="zh-CN" sz="1200"/>
          </a:p>
        </p:txBody>
      </p:sp>
      <p:pic>
        <p:nvPicPr>
          <p:cNvPr id="18" name="图片 17"/>
          <p:cNvPicPr>
            <a:picLocks noChangeAspect="1"/>
          </p:cNvPicPr>
          <p:nvPr/>
        </p:nvPicPr>
        <p:blipFill>
          <a:blip r:embed="rId12"/>
          <a:stretch>
            <a:fillRect/>
          </a:stretch>
        </p:blipFill>
        <p:spPr>
          <a:xfrm>
            <a:off x="6962140" y="3477895"/>
            <a:ext cx="1674495" cy="1826260"/>
          </a:xfrm>
          <a:prstGeom prst="rect">
            <a:avLst/>
          </a:prstGeom>
        </p:spPr>
      </p:pic>
      <p:sp>
        <p:nvSpPr>
          <p:cNvPr id="19" name="文本框 18"/>
          <p:cNvSpPr txBox="1"/>
          <p:nvPr/>
        </p:nvSpPr>
        <p:spPr>
          <a:xfrm>
            <a:off x="7159625" y="3966210"/>
            <a:ext cx="1384300" cy="266700"/>
          </a:xfrm>
          <a:prstGeom prst="rect">
            <a:avLst/>
          </a:prstGeom>
          <a:noFill/>
        </p:spPr>
        <p:txBody>
          <a:bodyPr wrap="square" rtlCol="0">
            <a:noAutofit/>
          </a:bodyPr>
          <a:p>
            <a:r>
              <a:rPr lang="en-US" altLang="zh-CN" sz="1200"/>
              <a:t>Person A - $10</a:t>
            </a:r>
            <a:endParaRPr lang="en-US" altLang="zh-CN" sz="1200"/>
          </a:p>
        </p:txBody>
      </p:sp>
      <p:sp>
        <p:nvSpPr>
          <p:cNvPr id="20" name="文本框 19"/>
          <p:cNvSpPr txBox="1"/>
          <p:nvPr/>
        </p:nvSpPr>
        <p:spPr>
          <a:xfrm>
            <a:off x="7159625" y="4398645"/>
            <a:ext cx="1302385" cy="266700"/>
          </a:xfrm>
          <a:prstGeom prst="rect">
            <a:avLst/>
          </a:prstGeom>
          <a:noFill/>
        </p:spPr>
        <p:txBody>
          <a:bodyPr wrap="square" rtlCol="0">
            <a:noAutofit/>
          </a:bodyPr>
          <a:p>
            <a:r>
              <a:rPr lang="en-US" altLang="zh-CN" sz="1200"/>
              <a:t>Person B + $10</a:t>
            </a:r>
            <a:endParaRPr lang="en-US" altLang="zh-CN" sz="1200"/>
          </a:p>
        </p:txBody>
      </p:sp>
      <p:pic>
        <p:nvPicPr>
          <p:cNvPr id="21" name="图片 20"/>
          <p:cNvPicPr>
            <a:picLocks noChangeAspect="1"/>
          </p:cNvPicPr>
          <p:nvPr/>
        </p:nvPicPr>
        <p:blipFill>
          <a:blip r:embed="rId12"/>
          <a:stretch>
            <a:fillRect/>
          </a:stretch>
        </p:blipFill>
        <p:spPr>
          <a:xfrm>
            <a:off x="10263505" y="3477895"/>
            <a:ext cx="1674495" cy="1826260"/>
          </a:xfrm>
          <a:prstGeom prst="rect">
            <a:avLst/>
          </a:prstGeom>
        </p:spPr>
      </p:pic>
      <p:sp>
        <p:nvSpPr>
          <p:cNvPr id="22" name="文本框 21"/>
          <p:cNvSpPr txBox="1"/>
          <p:nvPr/>
        </p:nvSpPr>
        <p:spPr>
          <a:xfrm>
            <a:off x="10460990" y="3966210"/>
            <a:ext cx="1384300" cy="266700"/>
          </a:xfrm>
          <a:prstGeom prst="rect">
            <a:avLst/>
          </a:prstGeom>
          <a:noFill/>
        </p:spPr>
        <p:txBody>
          <a:bodyPr wrap="square" rtlCol="0">
            <a:noAutofit/>
          </a:bodyPr>
          <a:p>
            <a:r>
              <a:rPr lang="en-US" altLang="zh-CN" sz="1200"/>
              <a:t>Person A - $10</a:t>
            </a:r>
            <a:endParaRPr lang="en-US" altLang="zh-CN" sz="1200"/>
          </a:p>
        </p:txBody>
      </p:sp>
      <p:sp>
        <p:nvSpPr>
          <p:cNvPr id="23" name="文本框 22"/>
          <p:cNvSpPr txBox="1"/>
          <p:nvPr/>
        </p:nvSpPr>
        <p:spPr>
          <a:xfrm>
            <a:off x="10460990" y="4398645"/>
            <a:ext cx="1302385" cy="266700"/>
          </a:xfrm>
          <a:prstGeom prst="rect">
            <a:avLst/>
          </a:prstGeom>
          <a:noFill/>
        </p:spPr>
        <p:txBody>
          <a:bodyPr wrap="square" rtlCol="0">
            <a:noAutofit/>
          </a:bodyPr>
          <a:p>
            <a:r>
              <a:rPr lang="en-US" altLang="zh-CN" sz="1200"/>
              <a:t>Person B + $10</a:t>
            </a:r>
            <a:endParaRPr lang="en-US" altLang="zh-CN" sz="1200"/>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172335" y="1534160"/>
            <a:ext cx="2352675" cy="2676525"/>
          </a:xfrm>
          <a:prstGeom prst="rect">
            <a:avLst/>
          </a:prstGeom>
        </p:spPr>
      </p:pic>
      <p:sp>
        <p:nvSpPr>
          <p:cNvPr id="7" name="文本框 6"/>
          <p:cNvSpPr txBox="1"/>
          <p:nvPr/>
        </p:nvSpPr>
        <p:spPr>
          <a:xfrm>
            <a:off x="2750820" y="4416425"/>
            <a:ext cx="1645285" cy="368300"/>
          </a:xfrm>
          <a:prstGeom prst="rect">
            <a:avLst/>
          </a:prstGeom>
          <a:noFill/>
        </p:spPr>
        <p:txBody>
          <a:bodyPr wrap="square" rtlCol="0">
            <a:spAutoFit/>
          </a:bodyPr>
          <a:p>
            <a:r>
              <a:rPr lang="en-US" altLang="zh-CN">
                <a:solidFill>
                  <a:schemeClr val="bg1"/>
                </a:solidFill>
              </a:rPr>
              <a:t>Person C</a:t>
            </a:r>
            <a:endParaRPr lang="en-US" altLang="zh-CN">
              <a:solidFill>
                <a:schemeClr val="bg1"/>
              </a:solidFill>
            </a:endParaRPr>
          </a:p>
        </p:txBody>
      </p:sp>
      <p:pic>
        <p:nvPicPr>
          <p:cNvPr id="2" name="图片 1"/>
          <p:cNvPicPr>
            <a:picLocks noChangeAspect="1"/>
          </p:cNvPicPr>
          <p:nvPr/>
        </p:nvPicPr>
        <p:blipFill>
          <a:blip r:embed="rId2"/>
          <a:stretch>
            <a:fillRect/>
          </a:stretch>
        </p:blipFill>
        <p:spPr>
          <a:xfrm>
            <a:off x="5191760" y="1534160"/>
            <a:ext cx="2495550" cy="2686050"/>
          </a:xfrm>
          <a:prstGeom prst="rect">
            <a:avLst/>
          </a:prstGeom>
        </p:spPr>
      </p:pic>
      <p:pic>
        <p:nvPicPr>
          <p:cNvPr id="5" name="图片 4"/>
          <p:cNvPicPr>
            <a:picLocks noChangeAspect="1"/>
          </p:cNvPicPr>
          <p:nvPr/>
        </p:nvPicPr>
        <p:blipFill>
          <a:blip r:embed="rId3"/>
          <a:stretch>
            <a:fillRect/>
          </a:stretch>
        </p:blipFill>
        <p:spPr>
          <a:xfrm>
            <a:off x="4986655" y="780415"/>
            <a:ext cx="5438775" cy="4657725"/>
          </a:xfrm>
          <a:prstGeom prst="rect">
            <a:avLst/>
          </a:prstGeom>
        </p:spPr>
      </p:pic>
      <p:pic>
        <p:nvPicPr>
          <p:cNvPr id="6" name="图片 5"/>
          <p:cNvPicPr>
            <a:picLocks noChangeAspect="1"/>
          </p:cNvPicPr>
          <p:nvPr/>
        </p:nvPicPr>
        <p:blipFill>
          <a:blip r:embed="rId4"/>
          <a:stretch>
            <a:fillRect/>
          </a:stretch>
        </p:blipFill>
        <p:spPr>
          <a:xfrm>
            <a:off x="2451735" y="197485"/>
            <a:ext cx="7621270" cy="6463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909445" y="1700530"/>
            <a:ext cx="8372475" cy="3267075"/>
          </a:xfrm>
          <a:prstGeom prst="rect">
            <a:avLst/>
          </a:prstGeom>
        </p:spPr>
      </p:pic>
      <p:sp>
        <p:nvSpPr>
          <p:cNvPr id="6" name="文本框 5"/>
          <p:cNvSpPr txBox="1"/>
          <p:nvPr/>
        </p:nvSpPr>
        <p:spPr>
          <a:xfrm>
            <a:off x="2650490" y="2534920"/>
            <a:ext cx="1231265" cy="645160"/>
          </a:xfrm>
          <a:prstGeom prst="rect">
            <a:avLst/>
          </a:prstGeom>
          <a:noFill/>
        </p:spPr>
        <p:txBody>
          <a:bodyPr wrap="square" rtlCol="0">
            <a:spAutoFit/>
          </a:bodyPr>
          <a:p>
            <a:r>
              <a:rPr lang="en-US" altLang="zh-CN"/>
              <a:t>date:</a:t>
            </a:r>
            <a:endParaRPr lang="en-US" altLang="zh-CN"/>
          </a:p>
          <a:p>
            <a:r>
              <a:rPr lang="en-US" altLang="zh-CN"/>
              <a:t>1.1.2024</a:t>
            </a:r>
            <a:endParaRPr lang="en-US" altLang="zh-CN"/>
          </a:p>
        </p:txBody>
      </p:sp>
      <p:sp>
        <p:nvSpPr>
          <p:cNvPr id="7" name="文本框 6"/>
          <p:cNvSpPr txBox="1"/>
          <p:nvPr/>
        </p:nvSpPr>
        <p:spPr>
          <a:xfrm>
            <a:off x="5480050" y="2534920"/>
            <a:ext cx="1231265" cy="645160"/>
          </a:xfrm>
          <a:prstGeom prst="rect">
            <a:avLst/>
          </a:prstGeom>
          <a:noFill/>
        </p:spPr>
        <p:txBody>
          <a:bodyPr wrap="square" rtlCol="0">
            <a:spAutoFit/>
          </a:bodyPr>
          <a:p>
            <a:r>
              <a:rPr lang="en-US" altLang="zh-CN"/>
              <a:t>date:</a:t>
            </a:r>
            <a:endParaRPr lang="en-US" altLang="zh-CN"/>
          </a:p>
          <a:p>
            <a:r>
              <a:rPr lang="en-US" altLang="zh-CN"/>
              <a:t>2.1.2024</a:t>
            </a:r>
            <a:endParaRPr lang="en-US" altLang="zh-CN"/>
          </a:p>
        </p:txBody>
      </p:sp>
      <p:sp>
        <p:nvSpPr>
          <p:cNvPr id="8" name="文本框 7"/>
          <p:cNvSpPr txBox="1"/>
          <p:nvPr/>
        </p:nvSpPr>
        <p:spPr>
          <a:xfrm>
            <a:off x="8309610" y="2534920"/>
            <a:ext cx="1231265" cy="645160"/>
          </a:xfrm>
          <a:prstGeom prst="rect">
            <a:avLst/>
          </a:prstGeom>
          <a:noFill/>
        </p:spPr>
        <p:txBody>
          <a:bodyPr wrap="square" rtlCol="0">
            <a:spAutoFit/>
          </a:bodyPr>
          <a:p>
            <a:r>
              <a:rPr lang="en-US" altLang="zh-CN"/>
              <a:t>date:</a:t>
            </a:r>
            <a:endParaRPr lang="en-US" altLang="zh-CN"/>
          </a:p>
          <a:p>
            <a:r>
              <a:rPr lang="en-US" altLang="zh-CN"/>
              <a:t>3.1.2024</a:t>
            </a:r>
            <a:endParaRPr lang="en-US" altLang="zh-CN"/>
          </a:p>
        </p:txBody>
      </p:sp>
      <p:sp>
        <p:nvSpPr>
          <p:cNvPr id="9" name="文本框 8"/>
          <p:cNvSpPr txBox="1"/>
          <p:nvPr/>
        </p:nvSpPr>
        <p:spPr>
          <a:xfrm>
            <a:off x="2331085" y="1113790"/>
            <a:ext cx="7752715" cy="368300"/>
          </a:xfrm>
          <a:prstGeom prst="rect">
            <a:avLst/>
          </a:prstGeom>
          <a:noFill/>
        </p:spPr>
        <p:txBody>
          <a:bodyPr wrap="square" rtlCol="0">
            <a:spAutoFit/>
          </a:bodyPr>
          <a:p>
            <a:r>
              <a:rPr lang="en-US" altLang="zh-CN">
                <a:solidFill>
                  <a:schemeClr val="bg1"/>
                </a:solidFill>
              </a:rPr>
              <a:t>   </a:t>
            </a:r>
            <a:r>
              <a:rPr lang="zh-CN" altLang="en-US">
                <a:solidFill>
                  <a:schemeClr val="bg1"/>
                </a:solidFill>
              </a:rPr>
              <a:t>block </a:t>
            </a:r>
            <a:r>
              <a:rPr lang="en-US" altLang="zh-CN">
                <a:solidFill>
                  <a:schemeClr val="bg1"/>
                </a:solidFill>
              </a:rPr>
              <a:t>1        </a:t>
            </a:r>
            <a:r>
              <a:rPr lang="en-US" altLang="zh-CN">
                <a:solidFill>
                  <a:schemeClr val="bg1"/>
                </a:solidFill>
              </a:rPr>
              <a:t>           </a:t>
            </a:r>
            <a:r>
              <a:rPr lang="zh-CN" altLang="en-US">
                <a:solidFill>
                  <a:schemeClr val="bg1"/>
                </a:solidFill>
                <a:sym typeface="+mn-ea"/>
              </a:rPr>
              <a:t>block </a:t>
            </a:r>
            <a:r>
              <a:rPr lang="en-US" altLang="zh-CN">
                <a:solidFill>
                  <a:schemeClr val="bg1"/>
                </a:solidFill>
                <a:sym typeface="+mn-ea"/>
              </a:rPr>
              <a:t>2</a:t>
            </a:r>
            <a:r>
              <a:rPr lang="en-US" altLang="zh-CN">
                <a:solidFill>
                  <a:schemeClr val="bg1"/>
                </a:solidFill>
                <a:sym typeface="+mn-ea"/>
              </a:rPr>
              <a:t>                 </a:t>
            </a:r>
            <a:r>
              <a:rPr lang="zh-CN" altLang="en-US">
                <a:solidFill>
                  <a:schemeClr val="bg1"/>
                </a:solidFill>
                <a:sym typeface="+mn-ea"/>
              </a:rPr>
              <a:t>block </a:t>
            </a:r>
            <a:r>
              <a:rPr lang="en-US" altLang="zh-CN">
                <a:solidFill>
                  <a:schemeClr val="bg1"/>
                </a:solidFill>
                <a:sym typeface="+mn-ea"/>
              </a:rPr>
              <a:t>3</a:t>
            </a:r>
            <a:r>
              <a:rPr lang="en-US" altLang="zh-CN">
                <a:solidFill>
                  <a:schemeClr val="bg1"/>
                </a:solidFill>
              </a:rPr>
              <a:t> </a:t>
            </a:r>
            <a:endParaRPr lang="en-US" alt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909445" y="1700530"/>
            <a:ext cx="8372475" cy="3267075"/>
          </a:xfrm>
          <a:prstGeom prst="rect">
            <a:avLst/>
          </a:prstGeom>
        </p:spPr>
      </p:pic>
      <p:sp>
        <p:nvSpPr>
          <p:cNvPr id="6" name="文本框 5"/>
          <p:cNvSpPr txBox="1"/>
          <p:nvPr/>
        </p:nvSpPr>
        <p:spPr>
          <a:xfrm>
            <a:off x="2650490" y="2534920"/>
            <a:ext cx="1231265" cy="645160"/>
          </a:xfrm>
          <a:prstGeom prst="rect">
            <a:avLst/>
          </a:prstGeom>
          <a:noFill/>
        </p:spPr>
        <p:txBody>
          <a:bodyPr wrap="square" rtlCol="0">
            <a:spAutoFit/>
          </a:bodyPr>
          <a:p>
            <a:r>
              <a:rPr lang="en-US" altLang="zh-CN"/>
              <a:t>date:</a:t>
            </a:r>
            <a:endParaRPr lang="en-US" altLang="zh-CN"/>
          </a:p>
          <a:p>
            <a:r>
              <a:rPr lang="en-US" altLang="zh-CN"/>
              <a:t>1.1.2024</a:t>
            </a:r>
            <a:endParaRPr lang="en-US" altLang="zh-CN"/>
          </a:p>
        </p:txBody>
      </p:sp>
      <p:sp>
        <p:nvSpPr>
          <p:cNvPr id="7" name="文本框 6"/>
          <p:cNvSpPr txBox="1"/>
          <p:nvPr/>
        </p:nvSpPr>
        <p:spPr>
          <a:xfrm>
            <a:off x="5480050" y="2534920"/>
            <a:ext cx="1231265" cy="645160"/>
          </a:xfrm>
          <a:prstGeom prst="rect">
            <a:avLst/>
          </a:prstGeom>
          <a:noFill/>
        </p:spPr>
        <p:txBody>
          <a:bodyPr wrap="square" rtlCol="0">
            <a:spAutoFit/>
          </a:bodyPr>
          <a:p>
            <a:r>
              <a:rPr lang="en-US" altLang="zh-CN"/>
              <a:t>date:</a:t>
            </a:r>
            <a:endParaRPr lang="en-US" altLang="zh-CN"/>
          </a:p>
          <a:p>
            <a:r>
              <a:rPr lang="en-US" altLang="zh-CN"/>
              <a:t>2.1.2024</a:t>
            </a:r>
            <a:endParaRPr lang="en-US" altLang="zh-CN"/>
          </a:p>
        </p:txBody>
      </p:sp>
      <p:sp>
        <p:nvSpPr>
          <p:cNvPr id="8" name="文本框 7"/>
          <p:cNvSpPr txBox="1"/>
          <p:nvPr/>
        </p:nvSpPr>
        <p:spPr>
          <a:xfrm>
            <a:off x="8309610" y="2534920"/>
            <a:ext cx="1231265" cy="645160"/>
          </a:xfrm>
          <a:prstGeom prst="rect">
            <a:avLst/>
          </a:prstGeom>
          <a:noFill/>
        </p:spPr>
        <p:txBody>
          <a:bodyPr wrap="square" rtlCol="0">
            <a:spAutoFit/>
          </a:bodyPr>
          <a:p>
            <a:r>
              <a:rPr lang="en-US" altLang="zh-CN"/>
              <a:t>date:</a:t>
            </a:r>
            <a:endParaRPr lang="en-US" altLang="zh-CN"/>
          </a:p>
          <a:p>
            <a:r>
              <a:rPr lang="en-US" altLang="zh-CN"/>
              <a:t>3.1.2024</a:t>
            </a:r>
            <a:endParaRPr lang="en-US" altLang="zh-CN"/>
          </a:p>
        </p:txBody>
      </p:sp>
      <p:sp>
        <p:nvSpPr>
          <p:cNvPr id="9" name="文本框 8"/>
          <p:cNvSpPr txBox="1"/>
          <p:nvPr/>
        </p:nvSpPr>
        <p:spPr>
          <a:xfrm>
            <a:off x="2331085" y="1113790"/>
            <a:ext cx="7752715" cy="368300"/>
          </a:xfrm>
          <a:prstGeom prst="rect">
            <a:avLst/>
          </a:prstGeom>
          <a:noFill/>
        </p:spPr>
        <p:txBody>
          <a:bodyPr wrap="square" rtlCol="0">
            <a:spAutoFit/>
          </a:bodyPr>
          <a:p>
            <a:r>
              <a:rPr lang="en-US" altLang="zh-CN">
                <a:solidFill>
                  <a:schemeClr val="bg1"/>
                </a:solidFill>
              </a:rPr>
              <a:t>   </a:t>
            </a:r>
            <a:r>
              <a:rPr lang="zh-CN" altLang="en-US">
                <a:solidFill>
                  <a:schemeClr val="bg1"/>
                </a:solidFill>
              </a:rPr>
              <a:t>block </a:t>
            </a:r>
            <a:r>
              <a:rPr lang="en-US" altLang="zh-CN">
                <a:solidFill>
                  <a:schemeClr val="bg1"/>
                </a:solidFill>
              </a:rPr>
              <a:t>1        </a:t>
            </a:r>
            <a:r>
              <a:rPr lang="en-US" altLang="zh-CN">
                <a:solidFill>
                  <a:schemeClr val="bg1"/>
                </a:solidFill>
              </a:rPr>
              <a:t>           </a:t>
            </a:r>
            <a:r>
              <a:rPr lang="zh-CN" altLang="en-US">
                <a:solidFill>
                  <a:schemeClr val="bg1"/>
                </a:solidFill>
                <a:sym typeface="+mn-ea"/>
              </a:rPr>
              <a:t>block </a:t>
            </a:r>
            <a:r>
              <a:rPr lang="en-US" altLang="zh-CN">
                <a:solidFill>
                  <a:schemeClr val="bg1"/>
                </a:solidFill>
                <a:sym typeface="+mn-ea"/>
              </a:rPr>
              <a:t>2</a:t>
            </a:r>
            <a:r>
              <a:rPr lang="en-US" altLang="zh-CN">
                <a:solidFill>
                  <a:schemeClr val="bg1"/>
                </a:solidFill>
                <a:sym typeface="+mn-ea"/>
              </a:rPr>
              <a:t>                 </a:t>
            </a:r>
            <a:r>
              <a:rPr lang="zh-CN" altLang="en-US">
                <a:solidFill>
                  <a:schemeClr val="bg1"/>
                </a:solidFill>
                <a:sym typeface="+mn-ea"/>
              </a:rPr>
              <a:t>block </a:t>
            </a:r>
            <a:r>
              <a:rPr lang="en-US" altLang="zh-CN">
                <a:solidFill>
                  <a:schemeClr val="bg1"/>
                </a:solidFill>
                <a:sym typeface="+mn-ea"/>
              </a:rPr>
              <a:t>3</a:t>
            </a:r>
            <a:r>
              <a:rPr lang="en-US" altLang="zh-CN">
                <a:solidFill>
                  <a:schemeClr val="bg1"/>
                </a:solidFill>
              </a:rPr>
              <a:t> </a:t>
            </a:r>
            <a:endParaRPr lang="en-US" altLang="zh-CN">
              <a:solidFill>
                <a:schemeClr val="bg1"/>
              </a:solidFill>
            </a:endParaRPr>
          </a:p>
        </p:txBody>
      </p:sp>
      <p:pic>
        <p:nvPicPr>
          <p:cNvPr id="2" name="图片 1"/>
          <p:cNvPicPr>
            <a:picLocks noChangeAspect="1"/>
          </p:cNvPicPr>
          <p:nvPr/>
        </p:nvPicPr>
        <p:blipFill>
          <a:blip r:embed="rId2"/>
          <a:stretch>
            <a:fillRect/>
          </a:stretch>
        </p:blipFill>
        <p:spPr>
          <a:xfrm>
            <a:off x="4237990" y="3180080"/>
            <a:ext cx="886460" cy="532130"/>
          </a:xfrm>
          <a:prstGeom prst="rect">
            <a:avLst/>
          </a:prstGeom>
        </p:spPr>
      </p:pic>
      <p:pic>
        <p:nvPicPr>
          <p:cNvPr id="3" name="图片 2"/>
          <p:cNvPicPr>
            <a:picLocks noChangeAspect="1"/>
          </p:cNvPicPr>
          <p:nvPr/>
        </p:nvPicPr>
        <p:blipFill>
          <a:blip r:embed="rId2"/>
          <a:stretch>
            <a:fillRect/>
          </a:stretch>
        </p:blipFill>
        <p:spPr>
          <a:xfrm>
            <a:off x="7010400" y="3180080"/>
            <a:ext cx="913765" cy="548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tags/tag1.xml><?xml version="1.0" encoding="utf-8"?>
<p:tagLst xmlns:p="http://schemas.openxmlformats.org/presentationml/2006/main">
  <p:tag name="KSO_WM_UNIT_PLACING_PICTURE_USER_VIEWPORT" val="{&quot;height&quot;:10277,&quot;width&quot;:9838}"/>
</p:tagLst>
</file>

<file path=ppt/tags/tag10.xml><?xml version="1.0" encoding="utf-8"?>
<p:tagLst xmlns:p="http://schemas.openxmlformats.org/presentationml/2006/main">
  <p:tag name="REFSHAPE" val="780759452"/>
  <p:tag name="KSO_WM_UNIT_PLACING_PICTURE_USER_VIEWPORT" val="{&quot;height&quot;:15840,&quot;width&quot;:15165}"/>
</p:tagLst>
</file>

<file path=ppt/tags/tag11.xml><?xml version="1.0" encoding="utf-8"?>
<p:tagLst xmlns:p="http://schemas.openxmlformats.org/presentationml/2006/main">
  <p:tag name="REFSHAPE" val="780759452"/>
  <p:tag name="KSO_WM_UNIT_PLACING_PICTURE_USER_VIEWPORT" val="{&quot;height&quot;:15840,&quot;width&quot;:15165}"/>
</p:tagLst>
</file>

<file path=ppt/tags/tag12.xml><?xml version="1.0" encoding="utf-8"?>
<p:tagLst xmlns:p="http://schemas.openxmlformats.org/presentationml/2006/main">
  <p:tag name="KSO_WM_DIAGRAM_VIRTUALLY_FRAME" val="{&quot;height&quot;:335.25,&quot;left&quot;:466.55,&quot;top&quot;:59.45,&quot;width&quot;:346.85}"/>
</p:tagLst>
</file>

<file path=ppt/tags/tag13.xml><?xml version="1.0" encoding="utf-8"?>
<p:tagLst xmlns:p="http://schemas.openxmlformats.org/presentationml/2006/main">
  <p:tag name="KSO_WM_DIAGRAM_VIRTUALLY_FRAME" val="{&quot;height&quot;:335.25,&quot;left&quot;:466.55,&quot;top&quot;:59.45,&quot;width&quot;:346.85}"/>
</p:tagLst>
</file>

<file path=ppt/tags/tag14.xml><?xml version="1.0" encoding="utf-8"?>
<p:tagLst xmlns:p="http://schemas.openxmlformats.org/presentationml/2006/main">
  <p:tag name="KSO_WM_DIAGRAM_VIRTUALLY_FRAME" val="{&quot;height&quot;:335.25,&quot;left&quot;:466.55,&quot;top&quot;:59.45,&quot;width&quot;:346.85}"/>
</p:tagLst>
</file>

<file path=ppt/tags/tag15.xml><?xml version="1.0" encoding="utf-8"?>
<p:tagLst xmlns:p="http://schemas.openxmlformats.org/presentationml/2006/main">
  <p:tag name="KSO_WM_DIAGRAM_VIRTUALLY_FRAME" val="{&quot;height&quot;:335.25,&quot;left&quot;:466.55,&quot;top&quot;:59.45,&quot;width&quot;:346.85}"/>
</p:tagLst>
</file>

<file path=ppt/tags/tag16.xml><?xml version="1.0" encoding="utf-8"?>
<p:tagLst xmlns:p="http://schemas.openxmlformats.org/presentationml/2006/main">
  <p:tag name="REFSHAPE" val="780759452"/>
  <p:tag name="KSO_WM_UNIT_PLACING_PICTURE_USER_VIEWPORT" val="{&quot;height&quot;:15840,&quot;width&quot;:15165}"/>
</p:tagLst>
</file>

<file path=ppt/tags/tag17.xml><?xml version="1.0" encoding="utf-8"?>
<p:tagLst xmlns:p="http://schemas.openxmlformats.org/presentationml/2006/main">
  <p:tag name="REFSHAPE" val="780759452"/>
  <p:tag name="KSO_WM_UNIT_PLACING_PICTURE_USER_VIEWPORT" val="{&quot;height&quot;:15840,&quot;width&quot;:15165}"/>
</p:tagLst>
</file>

<file path=ppt/tags/tag18.xml><?xml version="1.0" encoding="utf-8"?>
<p:tagLst xmlns:p="http://schemas.openxmlformats.org/presentationml/2006/main">
  <p:tag name="REFSHAPE" val="780759452"/>
  <p:tag name="KSO_WM_UNIT_PLACING_PICTURE_USER_VIEWPORT" val="{&quot;height&quot;:15840,&quot;width&quot;:15165}"/>
</p:tagLst>
</file>

<file path=ppt/tags/tag19.xml><?xml version="1.0" encoding="utf-8"?>
<p:tagLst xmlns:p="http://schemas.openxmlformats.org/presentationml/2006/main">
  <p:tag name="REFSHAPE" val="780759452"/>
  <p:tag name="KSO_WM_UNIT_PLACING_PICTURE_USER_VIEWPORT" val="{&quot;height&quot;:15840,&quot;width&quot;:15165}"/>
</p:tagLst>
</file>

<file path=ppt/tags/tag2.xml><?xml version="1.0" encoding="utf-8"?>
<p:tagLst xmlns:p="http://schemas.openxmlformats.org/presentationml/2006/main">
  <p:tag name="KSO_WM_DIAGRAM_VIRTUALLY_FRAME" val="{&quot;height&quot;:227.2688188976378,&quot;left&quot;:264.3159842519685,&quot;top&quot;:133.3,&quot;width&quot;:663.483937007874}"/>
</p:tagLst>
</file>

<file path=ppt/tags/tag20.xml><?xml version="1.0" encoding="utf-8"?>
<p:tagLst xmlns:p="http://schemas.openxmlformats.org/presentationml/2006/main">
  <p:tag name="REFSHAPE" val="780759452"/>
  <p:tag name="KSO_WM_UNIT_PLACING_PICTURE_USER_VIEWPORT" val="{&quot;height&quot;:15840,&quot;width&quot;:15165}"/>
</p:tagLst>
</file>

<file path=ppt/tags/tag21.xml><?xml version="1.0" encoding="utf-8"?>
<p:tagLst xmlns:p="http://schemas.openxmlformats.org/presentationml/2006/main">
  <p:tag name="REFSHAPE" val="780759452"/>
  <p:tag name="KSO_WM_UNIT_PLACING_PICTURE_USER_VIEWPORT" val="{&quot;height&quot;:15840,&quot;width&quot;:15165}"/>
</p:tagLst>
</file>

<file path=ppt/tags/tag22.xml><?xml version="1.0" encoding="utf-8"?>
<p:tagLst xmlns:p="http://schemas.openxmlformats.org/presentationml/2006/main">
  <p:tag name="ISPRING_ULTRA_SCORM_COURSE_ID" val="2F6A98B9-95BD-45DE-BFDC-DFB5EA5F8357"/>
  <p:tag name="ISPRING_SCORM_RATE_SLIDES" val="1"/>
  <p:tag name="ISPRINGONLINEFOLDERID" val="0"/>
  <p:tag name="ISPRINGONLINEFOLDERPATH" val="Content List"/>
  <p:tag name="ISPRINGCLOUDFOLDERID" val="0"/>
  <p:tag name="ISPRINGCLOUDFOLDERPATH" val="Repository"/>
  <p:tag name="ISPRING_PLAYERS_CUSTOMIZATION" val="UEsDBBQAAgAIAPhiLEw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4YixM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PhiLEy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GIsT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GIsT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GIsT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GIsT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GIsT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GIsTA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D4YixMKwvAbUoAAABrAAAAGwAAAHVuaXZlcnNhbC91bml2ZXJzYWwucG5nLnhtbLOxr8jNUShLLSrOzM+zVTLUM1Cyt+PlsikoSi3LTC1XqACKGekZQICSQiUqtzwzpSQDKGRgbowQzEjNTM8osVWyMDCFC+oDzQQAUEsBAgAAFAACAAgA+GIsTBUOrShkBAAABxEAAB0AAAAAAAAAAQAAAAAAAAAAAHVuaXZlcnNhbC9jb21tb25fbWVzc2FnZXMubG5nUEsBAgAAFAACAAgA+GIsTAh+CyMpAwAAhgwAACcAAAAAAAAAAQAAAAAAnwQAAHVuaXZlcnNhbC9mbGFzaF9wdWJsaXNoaW5nX3NldHRpbmdzLnhtbFBLAQIAABQAAgAIAPhiLEy1/AlkugIAAFUKAAAhAAAAAAAAAAEAAAAAAA0IAAB1bml2ZXJzYWwvZmxhc2hfc2tpbl9zZXR0aW5ncy54bWxQSwECAAAUAAIACAD4YixMKpYPZ/4CAACXCwAAJgAAAAAAAAABAAAAAAAGCwAAdW5pdmVyc2FsL2h0bWxfcHVibGlzaGluZ19zZXR0aW5ncy54bWxQSwECAAAUAAIACAD4YixMaHFSkZoBAAAfBgAAHwAAAAAAAAABAAAAAABIDgAAdW5pdmVyc2FsL2h0bWxfc2tpbl9zZXR0aW5ncy5qc1BLAQIAABQAAgAIAPhiLEw9PC/RwQAAAOUBAAAaAAAAAAAAAAEAAAAAAB8QAAB1bml2ZXJzYWwvaTE4bl9wcmVzZXRzLnhtbFBLAQIAABQAAgAIAPhiLEya+ZZkawAAAGsAAAAcAAAAAAAAAAEAAAAAABgRAAB1bml2ZXJzYWwvbG9jYWxfc2V0dGluZ3MueG1sUEsBAgAAFAACAAgARJRXRyO0Tvv7AgAAsAgAABQAAAAAAAAAAQAAAAAAvREAAHVuaXZlcnNhbC9wbGF5ZXIueG1sUEsBAgAAFAACAAgA+GIsTLCHI/RsAQAA9wIAACkAAAAAAAAAAQAAAAAA6hQAAHVuaXZlcnNhbC9za2luX2N1c3RvbWl6YXRpb25fc2V0dGluZ3MueG1sUEsBAgAAFAACAAgA+GIsTAXZichKDQAA1SEAABcAAAAAAAAAAAAAAAAAnRYAAHVuaXZlcnNhbC91bml2ZXJzYWwucG5nUEsBAgAAFAACAAgA+GIsTCsLwG1KAAAAawAAABsAAAAAAAAAAQAAAAAAHCQAAHVuaXZlcnNhbC91bml2ZXJzYWwucG5nLnhtbFBLBQYAAAAACwALAEkDAACfJAAAAAA="/>
  <p:tag name="ISPRING_PRESENTATION_TITLE" val="区块链比特币"/>
  <p:tag name="ISPRING_SCORM_RATE_QUIZZES" val="0"/>
  <p:tag name="ISPRING_SCORM_PASSING_SCORE" val="100.000000"/>
  <p:tag name="ISPRING_SCORM_ENDPOINT" val="&lt;endpoint&gt;&lt;enable&gt;0&lt;/enable&gt;&lt;lrs&gt;http://&lt;/lrs&gt;&lt;auth&gt;0&lt;/auth&gt;&lt;login&gt;&lt;/login&gt;&lt;password&gt;&lt;/password&gt;&lt;key&gt;&lt;/key&gt;&lt;name&gt;&lt;/name&gt;&lt;email&gt;&lt;/email&gt;&lt;/endpoint&gt;&#10;"/>
  <p:tag name="ISPRING_OUTPUT_FOLDER" val="D:\ppt\第11批\638556"/>
  <p:tag name="ISPRING_FIRST_PUBLISH" val="1"/>
  <p:tag name="commondata" val="eyJoZGlkIjoiMzNiNmRjOWVjYTEzYTdmYTljNDk1Y2QzMmJmNjczOGUifQ=="/>
</p:tagLst>
</file>

<file path=ppt/tags/tag3.xml><?xml version="1.0" encoding="utf-8"?>
<p:tagLst xmlns:p="http://schemas.openxmlformats.org/presentationml/2006/main">
  <p:tag name="KSO_WM_DIAGRAM_VIRTUALLY_FRAME" val="{&quot;height&quot;:227.2688188976378,&quot;left&quot;:264.3159842519685,&quot;top&quot;:133.3,&quot;width&quot;:663.483937007874}"/>
</p:tagLst>
</file>

<file path=ppt/tags/tag4.xml><?xml version="1.0" encoding="utf-8"?>
<p:tagLst xmlns:p="http://schemas.openxmlformats.org/presentationml/2006/main">
  <p:tag name="KSO_WM_DIAGRAM_VIRTUALLY_FRAME" val="{&quot;height&quot;:227.2688188976378,&quot;left&quot;:264.3159842519685,&quot;top&quot;:133.3,&quot;width&quot;:663.483937007874}"/>
</p:tagLst>
</file>

<file path=ppt/tags/tag5.xml><?xml version="1.0" encoding="utf-8"?>
<p:tagLst xmlns:p="http://schemas.openxmlformats.org/presentationml/2006/main">
  <p:tag name="REFSHAPE" val="695074548"/>
  <p:tag name="KSO_WM_DIAGRAM_VIRTUALLY_FRAME" val="{&quot;height&quot;:227.2688188976378,&quot;left&quot;:264.3159842519685,&quot;top&quot;:133.3,&quot;width&quot;:663.483937007874}"/>
</p:tagLst>
</file>

<file path=ppt/tags/tag6.xml><?xml version="1.0" encoding="utf-8"?>
<p:tagLst xmlns:p="http://schemas.openxmlformats.org/presentationml/2006/main">
  <p:tag name="REFSHAPE" val="695076860"/>
  <p:tag name="KSO_WM_UNIT_PLACING_PICTURE_USER_VIEWPORT" val="{&quot;height&quot;:1900.3952755905511,&quot;width&quot;:1963.088188976378}"/>
  <p:tag name="KSO_WM_DIAGRAM_VIRTUALLY_FRAME" val="{&quot;height&quot;:227.2688188976378,&quot;left&quot;:264.3159842519685,&quot;top&quot;:133.3,&quot;width&quot;:663.483937007874}"/>
</p:tagLst>
</file>

<file path=ppt/tags/tag7.xml><?xml version="1.0" encoding="utf-8"?>
<p:tagLst xmlns:p="http://schemas.openxmlformats.org/presentationml/2006/main">
  <p:tag name="REFSHAPE" val="695076860"/>
  <p:tag name="KSO_WM_UNIT_PLACING_PICTURE_USER_VIEWPORT" val="{&quot;height&quot;:1900.3952755905511,&quot;width&quot;:1963.088188976378}"/>
  <p:tag name="KSO_WM_DIAGRAM_VIRTUALLY_FRAME" val="{&quot;height&quot;:227.2688188976378,&quot;left&quot;:264.3159842519685,&quot;top&quot;:133.3,&quot;width&quot;:663.483937007874}"/>
</p:tagLst>
</file>

<file path=ppt/tags/tag8.xml><?xml version="1.0" encoding="utf-8"?>
<p:tagLst xmlns:p="http://schemas.openxmlformats.org/presentationml/2006/main">
  <p:tag name="REFSHAPE" val="695076860"/>
  <p:tag name="KSO_WM_UNIT_PLACING_PICTURE_USER_VIEWPORT" val="{&quot;height&quot;:1900.3952755905511,&quot;width&quot;:1963.088188976378}"/>
  <p:tag name="KSO_WM_DIAGRAM_VIRTUALLY_FRAME" val="{&quot;height&quot;:227.2688188976378,&quot;left&quot;:264.3159842519685,&quot;top&quot;:133.3,&quot;width&quot;:663.483937007874}"/>
</p:tagLst>
</file>

<file path=ppt/tags/tag9.xml><?xml version="1.0" encoding="utf-8"?>
<p:tagLst xmlns:p="http://schemas.openxmlformats.org/presentationml/2006/main">
  <p:tag name="REFSHAPE" val="695076860"/>
  <p:tag name="KSO_WM_UNIT_PLACING_PICTURE_USER_VIEWPORT" val="{&quot;height&quot;:1900.3952755905511,&quot;width&quot;:1963.088188976378}"/>
  <p:tag name="KSO_WM_DIAGRAM_VIRTUALLY_FRAME" val="{&quot;height&quot;:227.2688188976378,&quot;left&quot;:264.3159842519685,&quot;top&quot;:133.3,&quot;width&quot;:663.483937007874}"/>
</p:tagLst>
</file>

<file path=ppt/theme/theme1.xml><?xml version="1.0" encoding="utf-8"?>
<a:theme xmlns:a="http://schemas.openxmlformats.org/drawingml/2006/main" name="第一PPT，www.1ppt.com">
  <a:themeElements>
    <a:clrScheme name="海岸线">
      <a:dk1>
        <a:srgbClr val="000000"/>
      </a:dk1>
      <a:lt1>
        <a:srgbClr val="FFFFFF"/>
      </a:lt1>
      <a:dk2>
        <a:srgbClr val="E3D7CF"/>
      </a:dk2>
      <a:lt2>
        <a:srgbClr val="C1BFCB"/>
      </a:lt2>
      <a:accent1>
        <a:srgbClr val="8BB5C7"/>
      </a:accent1>
      <a:accent2>
        <a:srgbClr val="69A7C5"/>
      </a:accent2>
      <a:accent3>
        <a:srgbClr val="4E8DBC"/>
      </a:accent3>
      <a:accent4>
        <a:srgbClr val="0D74A7"/>
      </a:accent4>
      <a:accent5>
        <a:srgbClr val="01528B"/>
      </a:accent5>
      <a:accent6>
        <a:srgbClr val="013768"/>
      </a:accent6>
      <a:hlink>
        <a:srgbClr val="3E6487"/>
      </a:hlink>
      <a:folHlink>
        <a:srgbClr val="53788B"/>
      </a:folHlink>
    </a:clrScheme>
    <a:fontScheme name="2r3zevew">
      <a:majorFont>
        <a:latin typeface="印品黑体"/>
        <a:ea typeface="微软雅黑"/>
        <a:cs typeface=""/>
      </a:majorFont>
      <a:minorFont>
        <a:latin typeface="印品黑体"/>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4186</Words>
  <Application>WPS 演示</Application>
  <PresentationFormat>宽屏</PresentationFormat>
  <Paragraphs>242</Paragraphs>
  <Slides>36</Slides>
  <Notes>24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36</vt:i4>
      </vt:variant>
    </vt:vector>
  </HeadingPairs>
  <TitlesOfParts>
    <vt:vector size="49" baseType="lpstr">
      <vt:lpstr>Arial</vt:lpstr>
      <vt:lpstr>宋体</vt:lpstr>
      <vt:lpstr>Wingdings</vt:lpstr>
      <vt:lpstr>微软雅黑</vt:lpstr>
      <vt:lpstr>字魂59号-创粗黑</vt:lpstr>
      <vt:lpstr>黑体</vt:lpstr>
      <vt:lpstr>印品黑体</vt:lpstr>
      <vt:lpstr>Algerian</vt:lpstr>
      <vt:lpstr>Arial Unicode MS</vt:lpstr>
      <vt:lpstr>Calibri</vt:lpstr>
      <vt:lpstr>印品黑体</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dc:title>
  <dc:creator>第一PPT</dc:creator>
  <cp:keywords>www.1ppt.com</cp:keywords>
  <dc:description>www.1ppt.com</dc:description>
  <cp:lastModifiedBy>Sandman.</cp:lastModifiedBy>
  <cp:revision>82</cp:revision>
  <dcterms:created xsi:type="dcterms:W3CDTF">2018-03-25T01:21:00Z</dcterms:created>
  <dcterms:modified xsi:type="dcterms:W3CDTF">2024-03-06T09:51:26Z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4383A94FE6E348AC93E2E15859D1AD86_12</vt:lpwstr>
  </property>
</Properties>
</file>